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27"/>
  </p:notesMasterIdLst>
  <p:sldIdLst>
    <p:sldId id="271" r:id="rId2"/>
    <p:sldId id="272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45" autoAdjust="0"/>
    <p:restoredTop sz="94667" autoAdjust="0"/>
  </p:normalViewPr>
  <p:slideViewPr>
    <p:cSldViewPr>
      <p:cViewPr varScale="1">
        <p:scale>
          <a:sx n="75" d="100"/>
          <a:sy n="75" d="100"/>
        </p:scale>
        <p:origin x="-101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90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F02D67-AD21-479A-B6DC-40194685B51F}" type="datetimeFigureOut">
              <a:rPr lang="en-US" smtClean="0"/>
              <a:pPr/>
              <a:t>4/14/2009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BDA8AD-936D-48DD-9FC5-215D730D6AC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0BDA8AD-936D-48DD-9FC5-215D730D6AC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19/04/1430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19/04/1430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59" y="357167"/>
          <a:ext cx="8358245" cy="5929353"/>
        </p:xfrm>
        <a:graphic>
          <a:graphicData uri="http://schemas.openxmlformats.org/drawingml/2006/table">
            <a:tbl>
              <a:tblPr/>
              <a:tblGrid>
                <a:gridCol w="1194035"/>
                <a:gridCol w="1194035"/>
                <a:gridCol w="1194035"/>
                <a:gridCol w="1194035"/>
                <a:gridCol w="1194035"/>
                <a:gridCol w="1194035"/>
                <a:gridCol w="1194035"/>
              </a:tblGrid>
              <a:tr h="598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Arial"/>
                        </a:rPr>
                        <a:t>Floor materials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Arial"/>
                        </a:rPr>
                        <a:t>125 Hz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Arial"/>
                        </a:rPr>
                        <a:t>250 Hz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Arial"/>
                        </a:rPr>
                        <a:t>500 Hz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Arial"/>
                        </a:rPr>
                        <a:t>1 kHz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Arial"/>
                        </a:rPr>
                        <a:t>2 kHz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Arial"/>
                        </a:rPr>
                        <a:t>4 kHz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CC"/>
                    </a:solidFill>
                  </a:tcPr>
                </a:tc>
              </a:tr>
              <a:tr h="37058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carpet 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0.01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0.02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0.06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0.15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0.25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0.45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105474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Concrete (unpainted, rough finish) 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0.01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0.02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0.04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0.06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0.08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0.1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826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Concrete (sealed or painted)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0.01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0.01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0.02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0.02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0.02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0.02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59863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Marble or glazed tile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0.01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0.01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0.01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0.01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0.02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0.02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826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Vinyl tile or linoleum on concrete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0.02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0.03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0.03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0.03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0.03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0.02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826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Wood parquet on concrete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0.04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0.04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0.07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0.06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0.06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0.07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82668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Wood flooring on joists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0.15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0.11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0.1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0.07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0.06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0.07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47625" marR="47625" marT="47625" marB="476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b="1" dirty="0" smtClean="0"/>
              <a:t>عند معالجة 50 % من السقف بمادة معينة: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7477156" y="877907"/>
            <a:ext cx="13716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1600" b="1"/>
              <a:t>الفقرة </a:t>
            </a:r>
          </a:p>
          <a:p>
            <a:pPr>
              <a:spcBef>
                <a:spcPct val="50000"/>
              </a:spcBef>
            </a:pPr>
            <a:r>
              <a:rPr lang="ar-IQ" b="1"/>
              <a:t>السقف </a:t>
            </a:r>
          </a:p>
          <a:p>
            <a:pPr>
              <a:spcBef>
                <a:spcPct val="50000"/>
              </a:spcBef>
            </a:pPr>
            <a:r>
              <a:rPr lang="ar-IQ" b="1"/>
              <a:t>الجدران</a:t>
            </a:r>
          </a:p>
          <a:p>
            <a:pPr>
              <a:spcBef>
                <a:spcPct val="50000"/>
              </a:spcBef>
            </a:pPr>
            <a:endParaRPr lang="ar-IQ" b="1"/>
          </a:p>
          <a:p>
            <a:pPr>
              <a:spcBef>
                <a:spcPct val="50000"/>
              </a:spcBef>
            </a:pPr>
            <a:r>
              <a:rPr lang="ar-IQ" b="1"/>
              <a:t> الارضية </a:t>
            </a:r>
            <a:endParaRPr lang="en-US" b="1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3895756" y="741382"/>
            <a:ext cx="35814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1600" b="1"/>
              <a:t>المساحة </a:t>
            </a:r>
          </a:p>
          <a:p>
            <a:pPr>
              <a:spcBef>
                <a:spcPct val="50000"/>
              </a:spcBef>
            </a:pPr>
            <a:r>
              <a:rPr lang="ar-IQ" b="1"/>
              <a:t>10 * 18 * (50%)= 90 </a:t>
            </a:r>
          </a:p>
          <a:p>
            <a:pPr>
              <a:spcBef>
                <a:spcPct val="50000"/>
              </a:spcBef>
            </a:pPr>
            <a:r>
              <a:rPr lang="ar-IQ" b="1"/>
              <a:t>18 * 4.5 * 2 = 162 </a:t>
            </a:r>
          </a:p>
          <a:p>
            <a:pPr>
              <a:spcBef>
                <a:spcPct val="50000"/>
              </a:spcBef>
            </a:pPr>
            <a:r>
              <a:rPr lang="ar-IQ" b="1"/>
              <a:t>10* 4.5 * 2 = 90 </a:t>
            </a:r>
          </a:p>
          <a:p>
            <a:pPr>
              <a:spcBef>
                <a:spcPct val="50000"/>
              </a:spcBef>
            </a:pPr>
            <a:r>
              <a:rPr lang="ar-IQ" b="1"/>
              <a:t>10 * 18 = 180 </a:t>
            </a:r>
          </a:p>
          <a:p>
            <a:pPr>
              <a:spcBef>
                <a:spcPct val="50000"/>
              </a:spcBef>
            </a:pPr>
            <a:endParaRPr lang="en-US" b="1"/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524156" y="762011"/>
            <a:ext cx="1371600" cy="423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1600" b="1" dirty="0"/>
              <a:t>معامل الامتصاص</a:t>
            </a:r>
            <a:r>
              <a:rPr lang="ar-IQ" b="1" dirty="0"/>
              <a:t> </a:t>
            </a:r>
          </a:p>
          <a:p>
            <a:pPr>
              <a:spcBef>
                <a:spcPct val="50000"/>
              </a:spcBef>
            </a:pPr>
            <a:r>
              <a:rPr lang="ar-IQ" b="1" dirty="0"/>
              <a:t>0.05</a:t>
            </a:r>
          </a:p>
          <a:p>
            <a:pPr>
              <a:spcBef>
                <a:spcPct val="50000"/>
              </a:spcBef>
            </a:pPr>
            <a:r>
              <a:rPr lang="ar-IQ" b="1" dirty="0"/>
              <a:t> </a:t>
            </a:r>
          </a:p>
          <a:p>
            <a:pPr>
              <a:spcBef>
                <a:spcPct val="50000"/>
              </a:spcBef>
            </a:pPr>
            <a:r>
              <a:rPr lang="ar-IQ" b="1" dirty="0"/>
              <a:t>0.3 </a:t>
            </a:r>
          </a:p>
          <a:p>
            <a:pPr>
              <a:spcBef>
                <a:spcPct val="50000"/>
              </a:spcBef>
            </a:pPr>
            <a:endParaRPr lang="ar-IQ" b="1" dirty="0"/>
          </a:p>
          <a:p>
            <a:pPr>
              <a:spcBef>
                <a:spcPct val="50000"/>
              </a:spcBef>
            </a:pPr>
            <a:r>
              <a:rPr lang="ar-IQ" b="1" dirty="0"/>
              <a:t>0.1</a:t>
            </a:r>
            <a:endParaRPr lang="en-US" b="1" dirty="0"/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161956" y="760422"/>
            <a:ext cx="2057400" cy="402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1800" dirty="0"/>
              <a:t>مساحة الوحدات الماصة</a:t>
            </a:r>
          </a:p>
          <a:p>
            <a:pPr>
              <a:spcBef>
                <a:spcPct val="50000"/>
              </a:spcBef>
            </a:pPr>
            <a:r>
              <a:rPr lang="ar-IQ" dirty="0">
                <a:solidFill>
                  <a:srgbClr val="FF0066"/>
                </a:solidFill>
              </a:rPr>
              <a:t>4.5</a:t>
            </a:r>
            <a:endParaRPr lang="ar-IQ" dirty="0"/>
          </a:p>
          <a:p>
            <a:pPr>
              <a:spcBef>
                <a:spcPct val="50000"/>
              </a:spcBef>
            </a:pPr>
            <a:r>
              <a:rPr lang="ar-IQ" dirty="0">
                <a:solidFill>
                  <a:srgbClr val="FF0066"/>
                </a:solidFill>
              </a:rPr>
              <a:t>48.6 </a:t>
            </a:r>
          </a:p>
          <a:p>
            <a:pPr>
              <a:spcBef>
                <a:spcPct val="50000"/>
              </a:spcBef>
            </a:pPr>
            <a:endParaRPr lang="ar-IQ" dirty="0">
              <a:solidFill>
                <a:srgbClr val="FF0066"/>
              </a:solidFill>
            </a:endParaRPr>
          </a:p>
          <a:p>
            <a:pPr>
              <a:spcBef>
                <a:spcPct val="50000"/>
              </a:spcBef>
            </a:pPr>
            <a:r>
              <a:rPr lang="ar-IQ" dirty="0">
                <a:solidFill>
                  <a:srgbClr val="FF0066"/>
                </a:solidFill>
              </a:rPr>
              <a:t>27</a:t>
            </a:r>
          </a:p>
          <a:p>
            <a:pPr>
              <a:spcBef>
                <a:spcPct val="50000"/>
              </a:spcBef>
            </a:pPr>
            <a:r>
              <a:rPr lang="ar-IQ" dirty="0">
                <a:solidFill>
                  <a:srgbClr val="FF0066"/>
                </a:solidFill>
              </a:rPr>
              <a:t>18</a:t>
            </a:r>
            <a:r>
              <a:rPr lang="ar-IQ" dirty="0"/>
              <a:t> </a:t>
            </a:r>
            <a:endParaRPr lang="en-US" dirty="0"/>
          </a:p>
        </p:txBody>
      </p:sp>
      <p:sp>
        <p:nvSpPr>
          <p:cNvPr id="8" name="Line 8"/>
          <p:cNvSpPr>
            <a:spLocks noChangeShapeType="1"/>
          </p:cNvSpPr>
          <p:nvPr/>
        </p:nvSpPr>
        <p:spPr bwMode="auto">
          <a:xfrm flipH="1">
            <a:off x="7553356" y="454045"/>
            <a:ext cx="7620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Line 9"/>
          <p:cNvSpPr>
            <a:spLocks noChangeShapeType="1"/>
          </p:cNvSpPr>
          <p:nvPr/>
        </p:nvSpPr>
        <p:spPr bwMode="auto">
          <a:xfrm>
            <a:off x="4048156" y="454045"/>
            <a:ext cx="0" cy="487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0"/>
          <p:cNvSpPr>
            <a:spLocks noChangeShapeType="1"/>
          </p:cNvSpPr>
          <p:nvPr/>
        </p:nvSpPr>
        <p:spPr bwMode="auto">
          <a:xfrm>
            <a:off x="2600356" y="454045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1"/>
          <p:cNvSpPr>
            <a:spLocks noChangeShapeType="1"/>
          </p:cNvSpPr>
          <p:nvPr/>
        </p:nvSpPr>
        <p:spPr bwMode="auto">
          <a:xfrm flipH="1">
            <a:off x="-142844" y="113984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Line 12"/>
          <p:cNvSpPr>
            <a:spLocks noChangeShapeType="1"/>
          </p:cNvSpPr>
          <p:nvPr/>
        </p:nvSpPr>
        <p:spPr bwMode="auto">
          <a:xfrm flipH="1">
            <a:off x="-142844" y="5407045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3" name="Text Box 13"/>
          <p:cNvSpPr txBox="1">
            <a:spLocks noChangeArrowheads="1"/>
          </p:cNvSpPr>
          <p:nvPr/>
        </p:nvSpPr>
        <p:spPr bwMode="auto">
          <a:xfrm>
            <a:off x="-295244" y="5635645"/>
            <a:ext cx="35814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>
                <a:solidFill>
                  <a:srgbClr val="FF0066"/>
                </a:solidFill>
              </a:rPr>
              <a:t>98.1.6 سابين متري</a:t>
            </a:r>
            <a:r>
              <a:rPr lang="ar-IQ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7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7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2" dur="1000" fill="hold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7" fill="hold">
                      <p:stCondLst>
                        <p:cond delay="indefinite"/>
                      </p:stCondLst>
                      <p:childTnLst>
                        <p:par>
                          <p:cTn id="258" fill="hold">
                            <p:stCondLst>
                              <p:cond delay="0"/>
                            </p:stCondLst>
                            <p:childTnLst>
                              <p:par>
                                <p:cTn id="25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Tx/>
              <a:buNone/>
            </a:pPr>
            <a:r>
              <a:rPr lang="en-US" b="1" dirty="0" smtClean="0"/>
              <a:t>T = 0.16V/A </a:t>
            </a:r>
          </a:p>
          <a:p>
            <a:pPr algn="l"/>
            <a:endParaRPr lang="en-US" b="1" dirty="0" smtClean="0"/>
          </a:p>
          <a:p>
            <a:pPr algn="l">
              <a:buFontTx/>
              <a:buNone/>
            </a:pPr>
            <a:r>
              <a:rPr lang="en-US" b="1" dirty="0" smtClean="0"/>
              <a:t>T = 0.16*810/98.1</a:t>
            </a:r>
          </a:p>
          <a:p>
            <a:pPr algn="l"/>
            <a:endParaRPr lang="en-US" b="1" dirty="0" smtClean="0"/>
          </a:p>
          <a:p>
            <a:pPr algn="l">
              <a:buFontTx/>
              <a:buNone/>
            </a:pPr>
            <a:r>
              <a:rPr lang="en-US" b="1" dirty="0" smtClean="0"/>
              <a:t>T = 1.32 sec.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1414"/>
            <a:ext cx="8077200" cy="639762"/>
          </a:xfrm>
        </p:spPr>
        <p:txBody>
          <a:bodyPr>
            <a:normAutofit fontScale="90000"/>
          </a:bodyPr>
          <a:lstStyle/>
          <a:p>
            <a:pPr algn="r"/>
            <a:r>
              <a:rPr lang="ar-IQ" sz="4000" b="1" dirty="0"/>
              <a:t>مثال:</a:t>
            </a:r>
            <a:endParaRPr lang="en-US" sz="40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81000" y="863576"/>
            <a:ext cx="8763000" cy="10668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احسب زمن الترديد الصوت لقاعة حجمها 3000 للترددات      </a:t>
            </a:r>
            <a:r>
              <a:rPr kumimoji="0" lang="en-US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HZ</a:t>
            </a:r>
            <a:r>
              <a:rPr kumimoji="0" lang="ar-IQ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( 125 – 500 – 2000 )</a:t>
            </a: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</a:t>
            </a:r>
            <a:r>
              <a:rPr kumimoji="0" lang="ar-IQ" sz="2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و التي مواصفات سطوحها الداخلية كالآتي: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6" name="Group 68"/>
          <p:cNvGraphicFramePr>
            <a:graphicFrameLocks noGrp="1"/>
          </p:cNvGraphicFramePr>
          <p:nvPr>
            <p:ph sz="half" idx="4294967295"/>
          </p:nvPr>
        </p:nvGraphicFramePr>
        <p:xfrm>
          <a:off x="228600" y="2006576"/>
          <a:ext cx="8534400" cy="4733544"/>
        </p:xfrm>
        <a:graphic>
          <a:graphicData uri="http://schemas.openxmlformats.org/drawingml/2006/table">
            <a:tbl>
              <a:tblPr rtl="1"/>
              <a:tblGrid>
                <a:gridCol w="1706562"/>
                <a:gridCol w="1706563"/>
                <a:gridCol w="1708150"/>
                <a:gridCol w="1706562"/>
                <a:gridCol w="1706563"/>
              </a:tblGrid>
              <a:tr h="685800"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الفقرة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المساحة </a:t>
                      </a:r>
                      <a:r>
                        <a:rPr kumimoji="0" lang="ar-IQ" sz="2800" b="1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معامل الامتصاص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HZ</a:t>
                      </a:r>
                      <a:r>
                        <a:rPr kumimoji="0" lang="ar-IQ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2000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HZ</a:t>
                      </a:r>
                      <a:r>
                        <a:rPr kumimoji="0" lang="ar-IQ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500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HZ</a:t>
                      </a:r>
                      <a:r>
                        <a:rPr kumimoji="0" lang="ar-IQ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125 </a:t>
                      </a:r>
                      <a:endParaRPr kumimoji="0" lang="en-US" sz="20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75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الجص</a:t>
                      </a:r>
                      <a:r>
                        <a:rPr kumimoji="0" lang="ar-IQ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الزجاج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المنصة الخشبية</a:t>
                      </a:r>
                      <a:r>
                        <a:rPr kumimoji="0" lang="ar-IQ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الواح</a:t>
                      </a:r>
                      <a:r>
                        <a:rPr kumimoji="0" lang="ar-IQ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خشبية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قاطع زجاجي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سقف ثانوي من </a:t>
                      </a:r>
                      <a:r>
                        <a:rPr kumimoji="0" lang="ar-IQ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الجص</a:t>
                      </a:r>
                      <a:endParaRPr kumimoji="0" lang="ar-IQ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الارضية</a:t>
                      </a:r>
                      <a:r>
                        <a:rPr kumimoji="0" lang="ar-IQ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الخشبية </a:t>
                      </a:r>
                      <a:endParaRPr kumimoji="0" lang="en-US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265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310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0.05 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 </a:t>
                      </a:r>
                      <a:endParaRPr kumimoji="0" lang="en-US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0.15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 </a:t>
                      </a:r>
                      <a:endParaRPr kumimoji="0" lang="en-US" sz="2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357166"/>
            <a:ext cx="8258204" cy="3614750"/>
          </a:xfrm>
        </p:spPr>
        <p:txBody>
          <a:bodyPr/>
          <a:lstStyle/>
          <a:p>
            <a:r>
              <a:rPr lang="ar-IQ" b="1" dirty="0" smtClean="0"/>
              <a:t>ملاحظة: </a:t>
            </a:r>
          </a:p>
          <a:p>
            <a:pPr>
              <a:buFontTx/>
              <a:buNone/>
            </a:pPr>
            <a:r>
              <a:rPr lang="ar-IQ" b="1" dirty="0" smtClean="0"/>
              <a:t>  عدد المشاهدين 250 شخص معامل امتصاص الشخص الواحد 0.25 معامل امتصاص الكراسي 0.17 معامل امتصاص الهواء 0.01 علما </a:t>
            </a:r>
            <a:r>
              <a:rPr lang="ar-IQ" b="1" dirty="0" err="1" smtClean="0"/>
              <a:t>ان</a:t>
            </a:r>
            <a:r>
              <a:rPr lang="ar-IQ" b="1" dirty="0" smtClean="0"/>
              <a:t> نسبة التغطية بتردد 125 </a:t>
            </a:r>
            <a:r>
              <a:rPr lang="ar-IQ" b="1" dirty="0" err="1" smtClean="0"/>
              <a:t>و</a:t>
            </a:r>
            <a:r>
              <a:rPr lang="ar-IQ" b="1" dirty="0" smtClean="0"/>
              <a:t> 500 هي 40% .</a:t>
            </a:r>
            <a:endParaRPr lang="en-US" b="1" dirty="0"/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3714776" y="4635513"/>
            <a:ext cx="45720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3200" b="1" dirty="0"/>
              <a:t>الحل: للتردد </a:t>
            </a:r>
            <a:r>
              <a:rPr lang="en-US" sz="3200" b="1" dirty="0"/>
              <a:t>HZ</a:t>
            </a:r>
            <a:r>
              <a:rPr lang="ar-IQ" sz="3200" b="1" dirty="0"/>
              <a:t> 2000 </a:t>
            </a:r>
            <a:endParaRPr lang="en-US" sz="32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5791200" y="285728"/>
            <a:ext cx="3352800" cy="39826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1600" b="1" dirty="0"/>
              <a:t>الفقرة </a:t>
            </a:r>
          </a:p>
          <a:p>
            <a:pPr>
              <a:spcBef>
                <a:spcPct val="50000"/>
              </a:spcBef>
            </a:pPr>
            <a:endParaRPr lang="ar-IQ" sz="1600" b="1" dirty="0"/>
          </a:p>
          <a:p>
            <a:pPr>
              <a:spcBef>
                <a:spcPct val="50000"/>
              </a:spcBef>
            </a:pPr>
            <a:endParaRPr lang="ar-IQ" sz="1600" b="1" dirty="0"/>
          </a:p>
          <a:p>
            <a:r>
              <a:rPr lang="ar-IQ" sz="1600" b="1" dirty="0" err="1"/>
              <a:t>الجص</a:t>
            </a:r>
            <a:r>
              <a:rPr lang="ar-IQ" sz="1600" b="1" dirty="0"/>
              <a:t> </a:t>
            </a:r>
          </a:p>
          <a:p>
            <a:r>
              <a:rPr lang="ar-IQ" sz="1600" b="1" dirty="0"/>
              <a:t>الزجاج </a:t>
            </a:r>
          </a:p>
          <a:p>
            <a:r>
              <a:rPr lang="ar-IQ" sz="1600" b="1" dirty="0"/>
              <a:t>المنصة الخشبية </a:t>
            </a:r>
          </a:p>
          <a:p>
            <a:r>
              <a:rPr lang="ar-IQ" sz="1600" b="1" dirty="0" err="1"/>
              <a:t>الواح</a:t>
            </a:r>
            <a:r>
              <a:rPr lang="ar-IQ" sz="1600" b="1" dirty="0"/>
              <a:t> خشبية </a:t>
            </a:r>
          </a:p>
          <a:p>
            <a:r>
              <a:rPr lang="ar-IQ" sz="1600" b="1" dirty="0"/>
              <a:t>قاطع زجاجي معدني</a:t>
            </a:r>
          </a:p>
          <a:p>
            <a:r>
              <a:rPr lang="ar-IQ" sz="1600" b="1" dirty="0"/>
              <a:t>سقف ثانوي من </a:t>
            </a:r>
            <a:r>
              <a:rPr lang="ar-IQ" sz="1600" b="1" dirty="0" err="1"/>
              <a:t>الجص</a:t>
            </a:r>
            <a:endParaRPr lang="ar-IQ" sz="1600" b="1" dirty="0"/>
          </a:p>
          <a:p>
            <a:r>
              <a:rPr lang="ar-IQ" sz="1600" b="1" dirty="0" err="1"/>
              <a:t>الارضية</a:t>
            </a:r>
            <a:r>
              <a:rPr lang="ar-IQ" sz="1600" b="1" dirty="0"/>
              <a:t> الخشبية </a:t>
            </a:r>
            <a:endParaRPr lang="en-US" sz="1600" b="1" dirty="0"/>
          </a:p>
          <a:p>
            <a:pPr>
              <a:spcBef>
                <a:spcPct val="20000"/>
              </a:spcBef>
            </a:pPr>
            <a:r>
              <a:rPr lang="en-US" sz="1600" b="1" dirty="0"/>
              <a:t>⅓</a:t>
            </a:r>
            <a:r>
              <a:rPr lang="ar-IQ" sz="1600" b="1" dirty="0"/>
              <a:t>الحضور =33.3 </a:t>
            </a:r>
          </a:p>
          <a:p>
            <a:pPr>
              <a:spcBef>
                <a:spcPct val="20000"/>
              </a:spcBef>
            </a:pPr>
            <a:r>
              <a:rPr lang="ar-IQ" sz="1600" b="1" dirty="0"/>
              <a:t>الكراسي = 250 </a:t>
            </a:r>
          </a:p>
          <a:p>
            <a:pPr>
              <a:spcBef>
                <a:spcPct val="20000"/>
              </a:spcBef>
            </a:pPr>
            <a:r>
              <a:rPr lang="ar-IQ" sz="1600" b="1" dirty="0"/>
              <a:t>الهواء= 3000</a:t>
            </a:r>
            <a:endParaRPr lang="en-US" sz="1600" b="1" dirty="0"/>
          </a:p>
          <a:p>
            <a:pPr>
              <a:spcBef>
                <a:spcPct val="20000"/>
              </a:spcBef>
            </a:pPr>
            <a:endParaRPr lang="en-US" sz="1600" b="1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67064" y="590528"/>
            <a:ext cx="13716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1600" b="1" dirty="0"/>
              <a:t>المساحة </a:t>
            </a:r>
          </a:p>
          <a:p>
            <a:pPr>
              <a:spcBef>
                <a:spcPct val="50000"/>
              </a:spcBef>
            </a:pPr>
            <a:endParaRPr lang="ar-IQ" sz="1600" b="1" dirty="0"/>
          </a:p>
          <a:p>
            <a:pPr>
              <a:spcBef>
                <a:spcPct val="50000"/>
              </a:spcBef>
            </a:pPr>
            <a:r>
              <a:rPr lang="ar-IQ" sz="1600" b="1" dirty="0"/>
              <a:t>265</a:t>
            </a:r>
          </a:p>
          <a:p>
            <a:r>
              <a:rPr lang="ar-IQ" sz="1600" b="1" dirty="0"/>
              <a:t>43 </a:t>
            </a:r>
          </a:p>
          <a:p>
            <a:r>
              <a:rPr lang="ar-IQ" sz="1600" b="1" dirty="0"/>
              <a:t>70 </a:t>
            </a:r>
          </a:p>
          <a:p>
            <a:r>
              <a:rPr lang="ar-IQ" sz="1600" b="1" dirty="0"/>
              <a:t>60  </a:t>
            </a:r>
          </a:p>
          <a:p>
            <a:r>
              <a:rPr lang="ar-IQ" sz="1600" b="1" dirty="0"/>
              <a:t>96 </a:t>
            </a:r>
          </a:p>
          <a:p>
            <a:r>
              <a:rPr lang="ar-IQ" sz="1600" b="1" dirty="0"/>
              <a:t>310 </a:t>
            </a:r>
          </a:p>
          <a:p>
            <a:r>
              <a:rPr lang="ar-IQ" sz="1600" b="1" dirty="0"/>
              <a:t>300 </a:t>
            </a:r>
          </a:p>
          <a:p>
            <a:endParaRPr lang="en-US" sz="1600" b="1" dirty="0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019264" y="554705"/>
            <a:ext cx="1624042" cy="358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IQ" sz="1600" b="1" dirty="0"/>
              <a:t>معامل </a:t>
            </a:r>
            <a:r>
              <a:rPr lang="ar-IQ" sz="1600" b="1" dirty="0" smtClean="0"/>
              <a:t>الامتصاص</a:t>
            </a:r>
            <a:r>
              <a:rPr lang="en-US" sz="1600" b="1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ar-IQ" sz="1600" b="1" dirty="0" smtClean="0"/>
              <a:t> </a:t>
            </a:r>
            <a:endParaRPr lang="ar-IQ" sz="1600" b="1" dirty="0"/>
          </a:p>
          <a:p>
            <a:pPr>
              <a:spcBef>
                <a:spcPct val="50000"/>
              </a:spcBef>
            </a:pPr>
            <a:r>
              <a:rPr lang="ar-IQ" sz="1600" b="1" dirty="0"/>
              <a:t>0.04 </a:t>
            </a:r>
          </a:p>
          <a:p>
            <a:r>
              <a:rPr lang="ar-IQ" sz="1600" b="1" dirty="0"/>
              <a:t> 0.05  </a:t>
            </a:r>
          </a:p>
          <a:p>
            <a:r>
              <a:rPr lang="ar-IQ" sz="1600" b="1" dirty="0"/>
              <a:t>0.1 </a:t>
            </a:r>
          </a:p>
          <a:p>
            <a:r>
              <a:rPr lang="ar-IQ" sz="1600" b="1" dirty="0"/>
              <a:t>0.6 </a:t>
            </a:r>
          </a:p>
          <a:p>
            <a:r>
              <a:rPr lang="ar-IQ" sz="1600" b="1" dirty="0"/>
              <a:t>0.02 </a:t>
            </a:r>
          </a:p>
          <a:p>
            <a:r>
              <a:rPr lang="ar-IQ" sz="1600" b="1" dirty="0"/>
              <a:t>0.04 </a:t>
            </a:r>
          </a:p>
          <a:p>
            <a:r>
              <a:rPr lang="ar-IQ" sz="1600" b="1" dirty="0"/>
              <a:t>0.1 </a:t>
            </a:r>
          </a:p>
          <a:p>
            <a:r>
              <a:rPr lang="ar-IQ" sz="1600" b="1" dirty="0"/>
              <a:t>0.25</a:t>
            </a:r>
          </a:p>
          <a:p>
            <a:r>
              <a:rPr lang="ar-IQ" sz="1600" b="1" dirty="0"/>
              <a:t>0.17 </a:t>
            </a:r>
          </a:p>
          <a:p>
            <a:r>
              <a:rPr lang="ar-IQ" sz="1600" b="1" dirty="0"/>
              <a:t>0.01</a:t>
            </a:r>
            <a:endParaRPr lang="en-US" sz="1600" b="1" dirty="0"/>
          </a:p>
          <a:p>
            <a:pPr>
              <a:spcBef>
                <a:spcPct val="20000"/>
              </a:spcBef>
            </a:pPr>
            <a:endParaRPr lang="en-US" sz="1600" b="1" dirty="0"/>
          </a:p>
        </p:txBody>
      </p:sp>
      <p:sp>
        <p:nvSpPr>
          <p:cNvPr id="7" name="Text Box 9"/>
          <p:cNvSpPr txBox="1">
            <a:spLocks noChangeArrowheads="1"/>
          </p:cNvSpPr>
          <p:nvPr/>
        </p:nvSpPr>
        <p:spPr bwMode="auto">
          <a:xfrm>
            <a:off x="0" y="846782"/>
            <a:ext cx="1866864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ar-IQ" sz="1600" b="1" dirty="0"/>
              <a:t>مساحة الوحدات </a:t>
            </a:r>
            <a:r>
              <a:rPr lang="ar-IQ" sz="1600" b="1" dirty="0" smtClean="0"/>
              <a:t>الماصة</a:t>
            </a:r>
            <a:endParaRPr lang="ar-IQ" sz="1600" b="1" dirty="0"/>
          </a:p>
          <a:p>
            <a:pPr>
              <a:spcBef>
                <a:spcPct val="50000"/>
              </a:spcBef>
            </a:pPr>
            <a:r>
              <a:rPr lang="ar-IQ" sz="1200" b="1" dirty="0" smtClean="0">
                <a:solidFill>
                  <a:srgbClr val="FF0066"/>
                </a:solidFill>
              </a:rPr>
              <a:t>10.6 </a:t>
            </a:r>
          </a:p>
          <a:p>
            <a:pPr>
              <a:spcBef>
                <a:spcPct val="50000"/>
              </a:spcBef>
            </a:pPr>
            <a:r>
              <a:rPr lang="ar-IQ" sz="1200" b="1" dirty="0" smtClean="0">
                <a:solidFill>
                  <a:srgbClr val="FF0066"/>
                </a:solidFill>
              </a:rPr>
              <a:t>2.15 </a:t>
            </a:r>
          </a:p>
          <a:p>
            <a:pPr>
              <a:spcBef>
                <a:spcPct val="50000"/>
              </a:spcBef>
            </a:pPr>
            <a:r>
              <a:rPr lang="ar-IQ" sz="1200" b="1" dirty="0" smtClean="0">
                <a:solidFill>
                  <a:srgbClr val="FF0066"/>
                </a:solidFill>
              </a:rPr>
              <a:t>7</a:t>
            </a:r>
            <a:r>
              <a:rPr lang="ar-IQ" sz="1200" b="1" dirty="0" smtClean="0"/>
              <a:t> </a:t>
            </a:r>
          </a:p>
          <a:p>
            <a:pPr>
              <a:spcBef>
                <a:spcPct val="50000"/>
              </a:spcBef>
            </a:pPr>
            <a:r>
              <a:rPr lang="ar-IQ" sz="1200" b="1" dirty="0" smtClean="0">
                <a:solidFill>
                  <a:srgbClr val="FF0066"/>
                </a:solidFill>
              </a:rPr>
              <a:t>36  </a:t>
            </a:r>
          </a:p>
          <a:p>
            <a:pPr>
              <a:spcBef>
                <a:spcPct val="50000"/>
              </a:spcBef>
            </a:pPr>
            <a:r>
              <a:rPr lang="ar-IQ" sz="1200" b="1" dirty="0" smtClean="0">
                <a:solidFill>
                  <a:srgbClr val="FF0066"/>
                </a:solidFill>
              </a:rPr>
              <a:t>1.92 </a:t>
            </a:r>
          </a:p>
          <a:p>
            <a:pPr>
              <a:spcBef>
                <a:spcPct val="50000"/>
              </a:spcBef>
            </a:pPr>
            <a:r>
              <a:rPr lang="ar-IQ" sz="1200" b="1" dirty="0" smtClean="0">
                <a:solidFill>
                  <a:srgbClr val="FF0066"/>
                </a:solidFill>
              </a:rPr>
              <a:t>12.4</a:t>
            </a:r>
          </a:p>
          <a:p>
            <a:pPr>
              <a:spcBef>
                <a:spcPct val="50000"/>
              </a:spcBef>
            </a:pPr>
            <a:r>
              <a:rPr lang="ar-IQ" sz="1200" b="1" dirty="0" smtClean="0">
                <a:solidFill>
                  <a:srgbClr val="FF0066"/>
                </a:solidFill>
              </a:rPr>
              <a:t>30 </a:t>
            </a:r>
          </a:p>
          <a:p>
            <a:pPr>
              <a:spcBef>
                <a:spcPct val="50000"/>
              </a:spcBef>
            </a:pPr>
            <a:r>
              <a:rPr lang="ar-IQ" sz="1200" b="1" dirty="0" smtClean="0">
                <a:solidFill>
                  <a:srgbClr val="FF0066"/>
                </a:solidFill>
              </a:rPr>
              <a:t>20.8 </a:t>
            </a:r>
          </a:p>
          <a:p>
            <a:pPr>
              <a:spcBef>
                <a:spcPct val="50000"/>
              </a:spcBef>
            </a:pPr>
            <a:r>
              <a:rPr lang="ar-IQ" sz="1200" b="1" dirty="0" smtClean="0">
                <a:solidFill>
                  <a:srgbClr val="FF0066"/>
                </a:solidFill>
              </a:rPr>
              <a:t>42.5 </a:t>
            </a:r>
          </a:p>
          <a:p>
            <a:pPr>
              <a:spcBef>
                <a:spcPct val="50000"/>
              </a:spcBef>
            </a:pPr>
            <a:r>
              <a:rPr lang="ar-IQ" sz="1200" b="1" dirty="0" smtClean="0">
                <a:solidFill>
                  <a:srgbClr val="FF0066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endParaRPr lang="ar-IQ" sz="1600" b="1" dirty="0" smtClean="0">
              <a:solidFill>
                <a:srgbClr val="FF0066"/>
              </a:solidFill>
            </a:endParaRPr>
          </a:p>
          <a:p>
            <a:pPr>
              <a:spcBef>
                <a:spcPct val="50000"/>
              </a:spcBef>
            </a:pPr>
            <a:endParaRPr lang="en-US" sz="1600" b="1" dirty="0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 flipH="1">
            <a:off x="5478744" y="392091"/>
            <a:ext cx="45719" cy="410847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/>
          </a:p>
        </p:txBody>
      </p:sp>
      <p:sp>
        <p:nvSpPr>
          <p:cNvPr id="9" name="Line 11"/>
          <p:cNvSpPr>
            <a:spLocks noChangeShapeType="1"/>
          </p:cNvSpPr>
          <p:nvPr/>
        </p:nvSpPr>
        <p:spPr bwMode="auto">
          <a:xfrm flipH="1">
            <a:off x="1897345" y="285729"/>
            <a:ext cx="45719" cy="42148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/>
          </a:p>
        </p:txBody>
      </p:sp>
      <p:sp>
        <p:nvSpPr>
          <p:cNvPr id="10" name="Line 12"/>
          <p:cNvSpPr>
            <a:spLocks noChangeShapeType="1"/>
          </p:cNvSpPr>
          <p:nvPr/>
        </p:nvSpPr>
        <p:spPr bwMode="auto">
          <a:xfrm flipH="1">
            <a:off x="-114336" y="1077891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/>
          </a:p>
        </p:txBody>
      </p:sp>
      <p:sp>
        <p:nvSpPr>
          <p:cNvPr id="11" name="Line 13"/>
          <p:cNvSpPr>
            <a:spLocks noChangeShapeType="1"/>
          </p:cNvSpPr>
          <p:nvPr/>
        </p:nvSpPr>
        <p:spPr bwMode="auto">
          <a:xfrm flipH="1">
            <a:off x="-114336" y="4500570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/>
          </a:p>
        </p:txBody>
      </p:sp>
      <p:sp>
        <p:nvSpPr>
          <p:cNvPr id="12" name="Line 15"/>
          <p:cNvSpPr>
            <a:spLocks noChangeShapeType="1"/>
          </p:cNvSpPr>
          <p:nvPr/>
        </p:nvSpPr>
        <p:spPr bwMode="auto">
          <a:xfrm>
            <a:off x="3771863" y="285728"/>
            <a:ext cx="45719" cy="421484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/>
          </a:p>
        </p:txBody>
      </p:sp>
      <p:sp>
        <p:nvSpPr>
          <p:cNvPr id="13" name="Line 16"/>
          <p:cNvSpPr>
            <a:spLocks noChangeShapeType="1"/>
          </p:cNvSpPr>
          <p:nvPr/>
        </p:nvSpPr>
        <p:spPr bwMode="auto">
          <a:xfrm flipH="1" flipV="1">
            <a:off x="-114336" y="285728"/>
            <a:ext cx="9144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/>
          </a:p>
        </p:txBody>
      </p:sp>
      <p:sp>
        <p:nvSpPr>
          <p:cNvPr id="14" name="TextBox 13"/>
          <p:cNvSpPr txBox="1"/>
          <p:nvPr/>
        </p:nvSpPr>
        <p:spPr>
          <a:xfrm>
            <a:off x="285720" y="4714884"/>
            <a:ext cx="1928826" cy="642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ar-IQ" b="1" dirty="0" smtClean="0">
                <a:solidFill>
                  <a:srgbClr val="FF0066"/>
                </a:solidFill>
              </a:rPr>
              <a:t>167 </a:t>
            </a:r>
            <a:r>
              <a:rPr lang="ar-IQ" b="1" dirty="0" err="1" smtClean="0">
                <a:solidFill>
                  <a:srgbClr val="FF0066"/>
                </a:solidFill>
              </a:rPr>
              <a:t>سابين</a:t>
            </a:r>
            <a:r>
              <a:rPr lang="ar-IQ" b="1" dirty="0" smtClean="0">
                <a:solidFill>
                  <a:srgbClr val="FF0066"/>
                </a:solidFill>
              </a:rPr>
              <a:t> متري</a:t>
            </a:r>
            <a:r>
              <a:rPr lang="ar-IQ" b="1" dirty="0" smtClean="0"/>
              <a:t> </a:t>
            </a:r>
            <a:endParaRPr lang="en-US" b="1" dirty="0" smtClean="0"/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1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None/>
            </a:pPr>
            <a:r>
              <a:rPr lang="en-US" b="1" dirty="0" smtClean="0"/>
              <a:t>T = 0.16V/A </a:t>
            </a:r>
          </a:p>
          <a:p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T = 0.16*3000/167</a:t>
            </a:r>
          </a:p>
          <a:p>
            <a:endParaRPr lang="en-US" b="1" dirty="0" smtClean="0"/>
          </a:p>
          <a:p>
            <a:pPr algn="l">
              <a:buNone/>
            </a:pPr>
            <a:r>
              <a:rPr lang="en-US" b="1" dirty="0" smtClean="0"/>
              <a:t>T = 2.87 sec.</a:t>
            </a:r>
          </a:p>
          <a:p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مثال:</a:t>
            </a:r>
            <a:endParaRPr lang="en-US" dirty="0"/>
          </a:p>
        </p:txBody>
      </p:sp>
      <p:graphicFrame>
        <p:nvGraphicFramePr>
          <p:cNvPr id="4" name="Group 68"/>
          <p:cNvGraphicFramePr>
            <a:graphicFrameLocks noGrp="1"/>
          </p:cNvGraphicFramePr>
          <p:nvPr>
            <p:ph sz="half" idx="4294967295"/>
          </p:nvPr>
        </p:nvGraphicFramePr>
        <p:xfrm>
          <a:off x="228600" y="1500174"/>
          <a:ext cx="8534400" cy="4733544"/>
        </p:xfrm>
        <a:graphic>
          <a:graphicData uri="http://schemas.openxmlformats.org/drawingml/2006/table">
            <a:tbl>
              <a:tblPr rtl="1"/>
              <a:tblGrid>
                <a:gridCol w="1706562"/>
                <a:gridCol w="1706563"/>
                <a:gridCol w="1708150"/>
                <a:gridCol w="1706562"/>
                <a:gridCol w="1706563"/>
              </a:tblGrid>
              <a:tr h="685800"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الفقرة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المساحة </a:t>
                      </a:r>
                      <a:r>
                        <a:rPr kumimoji="0" lang="ar-IQ" sz="28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</a:t>
                      </a:r>
                      <a:r>
                        <a:rPr kumimoji="0" lang="ar-IQ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r>
                        <a:rPr kumimoji="0" lang="en-US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m</a:t>
                      </a:r>
                      <a:r>
                        <a:rPr kumimoji="0" lang="ar-IQ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معامل الامتصاص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HZ</a:t>
                      </a:r>
                      <a:r>
                        <a:rPr kumimoji="0" lang="ar-IQ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2000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HZ</a:t>
                      </a:r>
                      <a:r>
                        <a:rPr kumimoji="0" lang="ar-IQ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500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HZ</a:t>
                      </a:r>
                      <a:r>
                        <a:rPr kumimoji="0" lang="ar-IQ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125 </a:t>
                      </a:r>
                      <a:endParaRPr kumimoji="0" 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957513"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الجص</a:t>
                      </a:r>
                      <a:r>
                        <a:rPr kumimoji="0" lang="ar-IQ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الزجاج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النصة</a:t>
                      </a:r>
                      <a:r>
                        <a:rPr kumimoji="0" lang="ar-IQ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الخشبية</a:t>
                      </a:r>
                      <a:r>
                        <a:rPr kumimoji="0" lang="ar-IQ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الواح</a:t>
                      </a:r>
                      <a:r>
                        <a:rPr kumimoji="0" lang="ar-IQ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خشبية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قاطع زجاجي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سقف ثانوي من </a:t>
                      </a:r>
                      <a:r>
                        <a:rPr kumimoji="0" lang="ar-IQ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الجص</a:t>
                      </a:r>
                      <a:endParaRPr kumimoji="0" lang="ar-IQ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16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الارضية</a:t>
                      </a:r>
                      <a:r>
                        <a:rPr kumimoji="0" lang="ar-IQ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الخشبية </a:t>
                      </a:r>
                      <a:endParaRPr kumimoji="0" lang="en-US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265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43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70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60 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96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310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300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 0.05 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0.6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0.4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0.04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 </a:t>
                      </a: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0.02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0.3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0.15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0.1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0.2 </a:t>
                      </a:r>
                    </a:p>
                    <a:p>
                      <a:pPr marL="0" marR="0" lvl="0" indent="0" algn="r" defTabSz="914400" rtl="1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ar-IQ" sz="2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0.05 </a:t>
                      </a:r>
                      <a:endParaRPr kumimoji="0" lang="en-US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457200"/>
            <a:ext cx="8382000" cy="5668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IQ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ملاحظة: 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IQ" sz="3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        عدد المشاهدين 250 شخص معامل امتصاص الشخص الواحد 0.25 معامل امتصاص الكراسي 0.17 معامل امتصاص الهواء 0.01 علما ان نسبة التغطية بتردد 125 و 500 هي 40% .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5638800" y="504804"/>
            <a:ext cx="3352800" cy="681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1600" b="1" dirty="0"/>
              <a:t>الفقرة </a:t>
            </a:r>
          </a:p>
          <a:p>
            <a:pPr>
              <a:spcBef>
                <a:spcPct val="50000"/>
              </a:spcBef>
            </a:pPr>
            <a:endParaRPr lang="ar-IQ" sz="1600" b="1" dirty="0"/>
          </a:p>
          <a:p>
            <a:pPr>
              <a:spcBef>
                <a:spcPct val="50000"/>
              </a:spcBef>
            </a:pPr>
            <a:endParaRPr lang="ar-IQ" sz="1600" b="1" dirty="0"/>
          </a:p>
          <a:p>
            <a:r>
              <a:rPr lang="ar-IQ" dirty="0" err="1"/>
              <a:t>الجص</a:t>
            </a:r>
            <a:r>
              <a:rPr lang="ar-IQ" dirty="0"/>
              <a:t> </a:t>
            </a:r>
          </a:p>
          <a:p>
            <a:r>
              <a:rPr lang="ar-IQ" dirty="0"/>
              <a:t>الزجاج </a:t>
            </a:r>
          </a:p>
          <a:p>
            <a:r>
              <a:rPr lang="ar-IQ" dirty="0"/>
              <a:t>المنصة الخشبية </a:t>
            </a:r>
          </a:p>
          <a:p>
            <a:r>
              <a:rPr lang="ar-IQ" dirty="0" err="1"/>
              <a:t>الواح</a:t>
            </a:r>
            <a:r>
              <a:rPr lang="ar-IQ" dirty="0"/>
              <a:t> خشبية </a:t>
            </a:r>
          </a:p>
          <a:p>
            <a:r>
              <a:rPr lang="ar-IQ" dirty="0"/>
              <a:t>قاطع زجاجي معدني</a:t>
            </a:r>
          </a:p>
          <a:p>
            <a:r>
              <a:rPr lang="ar-IQ" dirty="0"/>
              <a:t>سقف ثانوي من </a:t>
            </a:r>
            <a:r>
              <a:rPr lang="ar-IQ" dirty="0" err="1"/>
              <a:t>الجص</a:t>
            </a:r>
            <a:endParaRPr lang="ar-IQ" dirty="0"/>
          </a:p>
          <a:p>
            <a:r>
              <a:rPr lang="ar-IQ" dirty="0" err="1"/>
              <a:t>الارضية</a:t>
            </a:r>
            <a:r>
              <a:rPr lang="ar-IQ" dirty="0"/>
              <a:t> الخشبية </a:t>
            </a:r>
            <a:endParaRPr lang="en-US" dirty="0"/>
          </a:p>
          <a:p>
            <a:pPr>
              <a:spcBef>
                <a:spcPct val="20000"/>
              </a:spcBef>
            </a:pPr>
            <a:r>
              <a:rPr lang="en-US" b="1" dirty="0"/>
              <a:t>⅓</a:t>
            </a:r>
            <a:r>
              <a:rPr lang="ar-IQ" b="1" dirty="0"/>
              <a:t>الحضور =33.3 </a:t>
            </a:r>
          </a:p>
          <a:p>
            <a:pPr>
              <a:spcBef>
                <a:spcPct val="20000"/>
              </a:spcBef>
            </a:pPr>
            <a:r>
              <a:rPr lang="ar-IQ" b="1" dirty="0"/>
              <a:t>الكراسي = 250 </a:t>
            </a:r>
          </a:p>
          <a:p>
            <a:pPr>
              <a:spcBef>
                <a:spcPct val="20000"/>
              </a:spcBef>
            </a:pPr>
            <a:r>
              <a:rPr lang="ar-IQ" b="1" dirty="0"/>
              <a:t>الهواء= 3000</a:t>
            </a:r>
            <a:endParaRPr lang="en-US" b="1" dirty="0"/>
          </a:p>
          <a:p>
            <a:pPr>
              <a:spcBef>
                <a:spcPct val="20000"/>
              </a:spcBef>
            </a:pPr>
            <a:endParaRPr lang="en-US" b="1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581400" y="733404"/>
            <a:ext cx="13716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1600" b="1"/>
              <a:t>المساحة </a:t>
            </a:r>
          </a:p>
          <a:p>
            <a:pPr>
              <a:spcBef>
                <a:spcPct val="50000"/>
              </a:spcBef>
            </a:pPr>
            <a:endParaRPr lang="ar-IQ" sz="1600" b="1"/>
          </a:p>
          <a:p>
            <a:pPr>
              <a:spcBef>
                <a:spcPct val="50000"/>
              </a:spcBef>
            </a:pPr>
            <a:r>
              <a:rPr lang="ar-IQ"/>
              <a:t>265</a:t>
            </a:r>
          </a:p>
          <a:p>
            <a:r>
              <a:rPr lang="ar-IQ"/>
              <a:t>43 </a:t>
            </a:r>
          </a:p>
          <a:p>
            <a:r>
              <a:rPr lang="ar-IQ"/>
              <a:t>70 </a:t>
            </a:r>
          </a:p>
          <a:p>
            <a:r>
              <a:rPr lang="ar-IQ"/>
              <a:t>60  </a:t>
            </a:r>
          </a:p>
          <a:p>
            <a:r>
              <a:rPr lang="ar-IQ"/>
              <a:t>96 </a:t>
            </a:r>
          </a:p>
          <a:p>
            <a:r>
              <a:rPr lang="ar-IQ"/>
              <a:t>310 </a:t>
            </a:r>
          </a:p>
          <a:p>
            <a:r>
              <a:rPr lang="ar-IQ"/>
              <a:t>300 </a:t>
            </a:r>
          </a:p>
          <a:p>
            <a:endParaRPr lang="en-US"/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2133600" y="790554"/>
            <a:ext cx="1600200" cy="628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1600" b="1"/>
              <a:t>معامل الامتصاص</a:t>
            </a:r>
            <a:r>
              <a:rPr lang="ar-IQ" b="1"/>
              <a:t> </a:t>
            </a:r>
          </a:p>
          <a:p>
            <a:pPr>
              <a:spcBef>
                <a:spcPct val="50000"/>
              </a:spcBef>
            </a:pPr>
            <a:r>
              <a:rPr lang="ar-IQ"/>
              <a:t>0.04 </a:t>
            </a:r>
          </a:p>
          <a:p>
            <a:r>
              <a:rPr lang="ar-IQ"/>
              <a:t> 0.05  </a:t>
            </a:r>
          </a:p>
          <a:p>
            <a:r>
              <a:rPr lang="ar-IQ"/>
              <a:t>0.1 </a:t>
            </a:r>
          </a:p>
          <a:p>
            <a:r>
              <a:rPr lang="ar-IQ"/>
              <a:t>0.6 </a:t>
            </a:r>
          </a:p>
          <a:p>
            <a:r>
              <a:rPr lang="ar-IQ"/>
              <a:t>0.02 </a:t>
            </a:r>
          </a:p>
          <a:p>
            <a:r>
              <a:rPr lang="ar-IQ"/>
              <a:t>0.04 </a:t>
            </a:r>
          </a:p>
          <a:p>
            <a:r>
              <a:rPr lang="ar-IQ"/>
              <a:t>0.1 </a:t>
            </a:r>
          </a:p>
          <a:p>
            <a:r>
              <a:rPr lang="ar-IQ"/>
              <a:t>0.25</a:t>
            </a:r>
          </a:p>
          <a:p>
            <a:r>
              <a:rPr lang="ar-IQ"/>
              <a:t>0.17 </a:t>
            </a:r>
          </a:p>
          <a:p>
            <a:r>
              <a:rPr lang="ar-IQ"/>
              <a:t>0.01</a:t>
            </a:r>
            <a:endParaRPr lang="en-US"/>
          </a:p>
          <a:p>
            <a:pPr>
              <a:spcBef>
                <a:spcPct val="20000"/>
              </a:spcBef>
            </a:pPr>
            <a:endParaRPr lang="en-US" b="1"/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-457200" y="504804"/>
            <a:ext cx="2438400" cy="7394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2400" b="1"/>
              <a:t>مساحة الوحدات الماصة</a:t>
            </a:r>
          </a:p>
          <a:p>
            <a:pPr>
              <a:spcBef>
                <a:spcPct val="50000"/>
              </a:spcBef>
            </a:pPr>
            <a:r>
              <a:rPr lang="ar-IQ" sz="2400" b="1">
                <a:solidFill>
                  <a:srgbClr val="FF0066"/>
                </a:solidFill>
              </a:rPr>
              <a:t>10.6 </a:t>
            </a:r>
          </a:p>
          <a:p>
            <a:pPr>
              <a:spcBef>
                <a:spcPct val="50000"/>
              </a:spcBef>
            </a:pPr>
            <a:r>
              <a:rPr lang="ar-IQ" sz="2400" b="1">
                <a:solidFill>
                  <a:srgbClr val="FF0066"/>
                </a:solidFill>
              </a:rPr>
              <a:t>2.15 </a:t>
            </a:r>
          </a:p>
          <a:p>
            <a:pPr>
              <a:spcBef>
                <a:spcPct val="50000"/>
              </a:spcBef>
            </a:pPr>
            <a:r>
              <a:rPr lang="ar-IQ" sz="2400" b="1">
                <a:solidFill>
                  <a:srgbClr val="FF0066"/>
                </a:solidFill>
              </a:rPr>
              <a:t>7</a:t>
            </a:r>
            <a:r>
              <a:rPr lang="ar-IQ" sz="2400" b="1"/>
              <a:t> </a:t>
            </a:r>
          </a:p>
          <a:p>
            <a:pPr>
              <a:spcBef>
                <a:spcPct val="50000"/>
              </a:spcBef>
            </a:pPr>
            <a:r>
              <a:rPr lang="ar-IQ" sz="2400" b="1">
                <a:solidFill>
                  <a:srgbClr val="FF0066"/>
                </a:solidFill>
              </a:rPr>
              <a:t>36  </a:t>
            </a:r>
          </a:p>
          <a:p>
            <a:pPr>
              <a:spcBef>
                <a:spcPct val="50000"/>
              </a:spcBef>
            </a:pPr>
            <a:r>
              <a:rPr lang="ar-IQ" sz="2400" b="1">
                <a:solidFill>
                  <a:srgbClr val="FF0066"/>
                </a:solidFill>
              </a:rPr>
              <a:t>1.92 </a:t>
            </a:r>
          </a:p>
          <a:p>
            <a:pPr>
              <a:spcBef>
                <a:spcPct val="50000"/>
              </a:spcBef>
            </a:pPr>
            <a:r>
              <a:rPr lang="ar-IQ" sz="2400" b="1">
                <a:solidFill>
                  <a:srgbClr val="FF0066"/>
                </a:solidFill>
              </a:rPr>
              <a:t>12.4</a:t>
            </a:r>
          </a:p>
          <a:p>
            <a:pPr>
              <a:spcBef>
                <a:spcPct val="50000"/>
              </a:spcBef>
            </a:pPr>
            <a:r>
              <a:rPr lang="ar-IQ" sz="2400" b="1">
                <a:solidFill>
                  <a:srgbClr val="FF0066"/>
                </a:solidFill>
              </a:rPr>
              <a:t>30 </a:t>
            </a:r>
          </a:p>
          <a:p>
            <a:pPr>
              <a:spcBef>
                <a:spcPct val="50000"/>
              </a:spcBef>
            </a:pPr>
            <a:r>
              <a:rPr lang="ar-IQ" sz="2400" b="1">
                <a:solidFill>
                  <a:srgbClr val="FF0066"/>
                </a:solidFill>
              </a:rPr>
              <a:t>20.8 </a:t>
            </a:r>
          </a:p>
          <a:p>
            <a:pPr>
              <a:spcBef>
                <a:spcPct val="50000"/>
              </a:spcBef>
            </a:pPr>
            <a:r>
              <a:rPr lang="ar-IQ" sz="2400" b="1">
                <a:solidFill>
                  <a:srgbClr val="FF0066"/>
                </a:solidFill>
              </a:rPr>
              <a:t>42.5 </a:t>
            </a:r>
          </a:p>
          <a:p>
            <a:pPr>
              <a:spcBef>
                <a:spcPct val="50000"/>
              </a:spcBef>
            </a:pPr>
            <a:r>
              <a:rPr lang="ar-IQ" sz="2400" b="1">
                <a:solidFill>
                  <a:srgbClr val="FF0066"/>
                </a:solidFill>
              </a:rPr>
              <a:t>3</a:t>
            </a:r>
          </a:p>
          <a:p>
            <a:pPr>
              <a:spcBef>
                <a:spcPct val="50000"/>
              </a:spcBef>
            </a:pPr>
            <a:endParaRPr lang="ar-IQ" sz="2400" b="1">
              <a:solidFill>
                <a:srgbClr val="FF0066"/>
              </a:solidFill>
            </a:endParaRP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14" name="Line 10"/>
          <p:cNvSpPr>
            <a:spLocks noChangeShapeType="1"/>
          </p:cNvSpPr>
          <p:nvPr/>
        </p:nvSpPr>
        <p:spPr bwMode="auto">
          <a:xfrm flipH="1">
            <a:off x="5562600" y="534967"/>
            <a:ext cx="76200" cy="62944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5" name="Line 11"/>
          <p:cNvSpPr>
            <a:spLocks noChangeShapeType="1"/>
          </p:cNvSpPr>
          <p:nvPr/>
        </p:nvSpPr>
        <p:spPr bwMode="auto">
          <a:xfrm>
            <a:off x="2057400" y="534967"/>
            <a:ext cx="0" cy="63706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6" name="Line 12"/>
          <p:cNvSpPr>
            <a:spLocks noChangeShapeType="1"/>
          </p:cNvSpPr>
          <p:nvPr/>
        </p:nvSpPr>
        <p:spPr bwMode="auto">
          <a:xfrm flipH="1">
            <a:off x="0" y="1220767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Line 13"/>
          <p:cNvSpPr>
            <a:spLocks noChangeShapeType="1"/>
          </p:cNvSpPr>
          <p:nvPr/>
        </p:nvSpPr>
        <p:spPr bwMode="auto">
          <a:xfrm flipH="1">
            <a:off x="0" y="675320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8" name="Line 15"/>
          <p:cNvSpPr>
            <a:spLocks noChangeShapeType="1"/>
          </p:cNvSpPr>
          <p:nvPr/>
        </p:nvSpPr>
        <p:spPr bwMode="auto">
          <a:xfrm>
            <a:off x="3886200" y="428604"/>
            <a:ext cx="0" cy="6324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9" name="Line 16"/>
          <p:cNvSpPr>
            <a:spLocks noChangeShapeType="1"/>
          </p:cNvSpPr>
          <p:nvPr/>
        </p:nvSpPr>
        <p:spPr bwMode="auto">
          <a:xfrm flipH="1" flipV="1">
            <a:off x="0" y="428604"/>
            <a:ext cx="9144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6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6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1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1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9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0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0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5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6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6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7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3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8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8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395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9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1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407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0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1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3" fill="hold">
                      <p:stCondLst>
                        <p:cond delay="indefinite"/>
                      </p:stCondLst>
                      <p:childTnLst>
                        <p:par>
                          <p:cTn id="414" fill="hold">
                            <p:stCondLst>
                              <p:cond delay="0"/>
                            </p:stCondLst>
                            <p:childTnLst>
                              <p:par>
                                <p:cTn id="41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1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1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1" fill="hold">
                      <p:stCondLst>
                        <p:cond delay="indefinite"/>
                      </p:stCondLst>
                      <p:childTnLst>
                        <p:par>
                          <p:cTn id="422" fill="hold">
                            <p:stCondLst>
                              <p:cond delay="0"/>
                            </p:stCondLst>
                            <p:childTnLst>
                              <p:par>
                                <p:cTn id="42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2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2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2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9" fill="hold">
                      <p:stCondLst>
                        <p:cond delay="indefinite"/>
                      </p:stCondLst>
                      <p:childTnLst>
                        <p:par>
                          <p:cTn id="430" fill="hold">
                            <p:stCondLst>
                              <p:cond delay="0"/>
                            </p:stCondLst>
                            <p:childTnLst>
                              <p:par>
                                <p:cTn id="43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3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3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3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7" fill="hold">
                      <p:stCondLst>
                        <p:cond delay="indefinite"/>
                      </p:stCondLst>
                      <p:childTnLst>
                        <p:par>
                          <p:cTn id="438" fill="hold">
                            <p:stCondLst>
                              <p:cond delay="0"/>
                            </p:stCondLst>
                            <p:childTnLst>
                              <p:par>
                                <p:cTn id="4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5" fill="hold">
                      <p:stCondLst>
                        <p:cond delay="indefinite"/>
                      </p:stCondLst>
                      <p:childTnLst>
                        <p:par>
                          <p:cTn id="446" fill="hold">
                            <p:stCondLst>
                              <p:cond delay="0"/>
                            </p:stCondLst>
                            <p:childTnLst>
                              <p:par>
                                <p:cTn id="44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5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3" fill="hold">
                      <p:stCondLst>
                        <p:cond delay="indefinite"/>
                      </p:stCondLst>
                      <p:childTnLst>
                        <p:par>
                          <p:cTn id="454" fill="hold">
                            <p:stCondLst>
                              <p:cond delay="0"/>
                            </p:stCondLst>
                            <p:childTnLst>
                              <p:par>
                                <p:cTn id="45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5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1" fill="hold">
                      <p:stCondLst>
                        <p:cond delay="indefinite"/>
                      </p:stCondLst>
                      <p:childTnLst>
                        <p:par>
                          <p:cTn id="462" fill="hold">
                            <p:stCondLst>
                              <p:cond delay="0"/>
                            </p:stCondLst>
                            <p:childTnLst>
                              <p:par>
                                <p:cTn id="46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6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6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9" fill="hold">
                      <p:stCondLst>
                        <p:cond delay="indefinite"/>
                      </p:stCondLst>
                      <p:childTnLst>
                        <p:par>
                          <p:cTn id="470" fill="hold">
                            <p:stCondLst>
                              <p:cond delay="0"/>
                            </p:stCondLst>
                            <p:childTnLst>
                              <p:par>
                                <p:cTn id="47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7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7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7" fill="hold">
                      <p:stCondLst>
                        <p:cond delay="indefinite"/>
                      </p:stCondLst>
                      <p:childTnLst>
                        <p:par>
                          <p:cTn id="478" fill="hold">
                            <p:stCondLst>
                              <p:cond delay="0"/>
                            </p:stCondLst>
                            <p:childTnLst>
                              <p:par>
                                <p:cTn id="47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8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8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8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28596" y="214289"/>
          <a:ext cx="8286810" cy="9317712"/>
        </p:xfrm>
        <a:graphic>
          <a:graphicData uri="http://schemas.openxmlformats.org/drawingml/2006/table">
            <a:tbl>
              <a:tblPr/>
              <a:tblGrid>
                <a:gridCol w="1183830"/>
                <a:gridCol w="1183830"/>
                <a:gridCol w="1183830"/>
                <a:gridCol w="1183830"/>
                <a:gridCol w="1183830"/>
                <a:gridCol w="1183830"/>
                <a:gridCol w="1183830"/>
              </a:tblGrid>
              <a:tr h="3014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Arial"/>
                        </a:rPr>
                        <a:t>Seating materials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Arial"/>
                        </a:rPr>
                        <a:t>125 Hz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Arial"/>
                        </a:rPr>
                        <a:t>250 Hz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Arial"/>
                        </a:rPr>
                        <a:t>500 Hz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Arial"/>
                        </a:rPr>
                        <a:t>1 kHz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Arial"/>
                        </a:rPr>
                        <a:t>2 kHz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Verdana"/>
                          <a:ea typeface="Times New Roman"/>
                          <a:cs typeface="Arial"/>
                        </a:rPr>
                        <a:t>4 kHz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0066CC"/>
                    </a:solidFill>
                  </a:tcPr>
                </a:tc>
              </a:tr>
              <a:tr h="41785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Benches (wooden, empty)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0.1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0.09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0.08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0.08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0.08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0.08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5342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Benches (wooden, 2/3 occupied)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0.37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0.4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0.47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0.53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0.56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0.53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5342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Benches (wooden, fully occupied)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0.5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0.56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0.66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0.76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0.8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0.76 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6506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Benches (cushioned seats and backs, empty)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0.32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0.4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0.42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0.44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0.43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0.48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6506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Benches (cushioned seats and backs, 2/3 occupied)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0.44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0.56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0.65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0.72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0.72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0.67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6506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Benches (cushioned seats and backs, fully occupied)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0.5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0.64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0.76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0.86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0.86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0.76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5342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Theater seats (wood, empty)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0.03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0.04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0.05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0.07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0.08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0.08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5342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Theater seats (wood, 2/3 occupied)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0.34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0.21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0.28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0.53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0.56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0.53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6506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Theater seats (wood, fully occupied)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0.5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0.3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0.4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0.76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0.8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0.76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5342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Seats (fabric-upholsterd, empty)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0.49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0.66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0.8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0.88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0.82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0.7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  <a:tr h="65063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Seats (fabric-upholsterd, fully occupied)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0.6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0.74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0.88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0.96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0.93</a:t>
                      </a:r>
                      <a:endParaRPr lang="en-US" sz="1200" b="1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solidFill>
                            <a:srgbClr val="000000"/>
                          </a:solidFill>
                          <a:latin typeface="Verdana"/>
                          <a:ea typeface="Times New Roman"/>
                          <a:cs typeface="Arial"/>
                        </a:rPr>
                        <a:t>0.85</a:t>
                      </a:r>
                      <a:endParaRPr lang="en-US" sz="1200" b="1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22478" marR="22478" marT="22478" marB="2247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CC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343168" y="838200"/>
            <a:ext cx="35814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3200" b="1">
                <a:solidFill>
                  <a:srgbClr val="FF0066"/>
                </a:solidFill>
              </a:rPr>
              <a:t>167 سابين متري</a:t>
            </a:r>
            <a:r>
              <a:rPr lang="ar-IQ" sz="3200" b="1"/>
              <a:t> </a:t>
            </a:r>
            <a:endParaRPr lang="en-US" sz="3200" b="1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2876568" y="1981200"/>
            <a:ext cx="4267200" cy="3293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/>
            <a:r>
              <a:rPr lang="en-US" sz="3200" b="1"/>
              <a:t>T = 0.16V/A </a:t>
            </a:r>
          </a:p>
          <a:p>
            <a:endParaRPr lang="en-US" sz="3200" b="1"/>
          </a:p>
          <a:p>
            <a:pPr algn="l"/>
            <a:r>
              <a:rPr lang="en-US" sz="3200" b="1"/>
              <a:t>T = 0.16*3000/167</a:t>
            </a:r>
          </a:p>
          <a:p>
            <a:endParaRPr lang="en-US" sz="3200" b="1"/>
          </a:p>
          <a:p>
            <a:pPr algn="l"/>
            <a:r>
              <a:rPr lang="en-US" sz="3200" b="1"/>
              <a:t>T = 2.87 sec.</a:t>
            </a:r>
          </a:p>
          <a:p>
            <a:pPr algn="l">
              <a:spcBef>
                <a:spcPct val="50000"/>
              </a:spcBef>
            </a:pPr>
            <a:endParaRPr lang="en-US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b="1" u="sng" dirty="0" smtClean="0"/>
              <a:t>مثال: 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152400" y="1143000"/>
            <a:ext cx="8839200" cy="5410200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IQ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قاعة محاضرات حجمها </a:t>
            </a:r>
            <a:r>
              <a:rPr kumimoji="0" lang="ar-IQ" sz="3200" b="1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</a:t>
            </a:r>
            <a:r>
              <a:rPr kumimoji="0" lang="ar-IQ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ar-IQ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15625 يغطي سقفها </a:t>
            </a:r>
            <a:r>
              <a:rPr kumimoji="0" lang="ar-IQ" sz="3200" b="1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ar-IQ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ar-IQ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300 من مادة معامل امتصاصها 0.02، و يغطي جدرانها </a:t>
            </a:r>
            <a:r>
              <a:rPr kumimoji="0" lang="ar-IQ" sz="3200" b="1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ar-IQ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ar-IQ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4000 من مادة ماصة معامل امتصاصها 0.06، كما يغطي ارضيتها </a:t>
            </a:r>
            <a:r>
              <a:rPr kumimoji="0" lang="ar-IQ" sz="3200" b="1" i="0" u="none" strike="noStrike" kern="1200" cap="none" spc="0" normalizeH="0" baseline="3000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</a:t>
            </a:r>
            <a:r>
              <a:rPr kumimoji="0" lang="ar-IQ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</a:t>
            </a:r>
            <a:r>
              <a:rPr kumimoji="0" lang="ar-IQ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1800 من مادة معامل امتصاصها 0.5 ، اذا كانت سعة القاعة 2400 شخص و معامل امتصاص الشخص الواحد 0.24 ، كما ان معامل امتصاص الكرسي الواحد 0.18 و معامل امتصاص الهواء 0.17 .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IQ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 – احسب زمن ترديد الصوت الفعلي؟</a:t>
            </a:r>
          </a:p>
          <a:p>
            <a:pPr marL="342900" marR="0" lvl="0" indent="-342900" algn="r" defTabSz="914400" rtl="1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ar-IQ" sz="32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 – احسب مقدار الوحدات الماصة الاضافية لهذه القاعة لتقترب قيمة زمن ترديد الصوت من قيمته المثالية؟ 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948394" y="304800"/>
            <a:ext cx="2895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2800" b="1" u="sng" dirty="0"/>
              <a:t>الحل:</a:t>
            </a:r>
            <a:endParaRPr lang="en-US" sz="2800" b="1" u="sng" dirty="0"/>
          </a:p>
        </p:txBody>
      </p:sp>
      <p:sp>
        <p:nvSpPr>
          <p:cNvPr id="5" name="Line 6"/>
          <p:cNvSpPr>
            <a:spLocks noChangeShapeType="1"/>
          </p:cNvSpPr>
          <p:nvPr/>
        </p:nvSpPr>
        <p:spPr bwMode="auto">
          <a:xfrm>
            <a:off x="6500826" y="914400"/>
            <a:ext cx="0" cy="53340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7"/>
          <p:cNvSpPr>
            <a:spLocks noChangeShapeType="1"/>
          </p:cNvSpPr>
          <p:nvPr/>
        </p:nvSpPr>
        <p:spPr bwMode="auto">
          <a:xfrm flipH="1">
            <a:off x="4576794" y="838200"/>
            <a:ext cx="76200" cy="5486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8"/>
          <p:cNvSpPr>
            <a:spLocks noChangeShapeType="1"/>
          </p:cNvSpPr>
          <p:nvPr/>
        </p:nvSpPr>
        <p:spPr bwMode="auto">
          <a:xfrm flipH="1">
            <a:off x="2138394" y="609600"/>
            <a:ext cx="76200" cy="586740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-452406" y="1828800"/>
            <a:ext cx="8915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7167594" y="1143000"/>
            <a:ext cx="1066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3200" b="1" dirty="0"/>
              <a:t>الفقرة</a:t>
            </a:r>
            <a:endParaRPr lang="en-US" sz="3200" b="1" dirty="0"/>
          </a:p>
        </p:txBody>
      </p:sp>
      <p:sp>
        <p:nvSpPr>
          <p:cNvPr id="10" name="Text Box 12"/>
          <p:cNvSpPr txBox="1">
            <a:spLocks noChangeArrowheads="1"/>
          </p:cNvSpPr>
          <p:nvPr/>
        </p:nvSpPr>
        <p:spPr bwMode="auto">
          <a:xfrm>
            <a:off x="4576794" y="10668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3200" dirty="0"/>
              <a:t>المساحة</a:t>
            </a:r>
            <a:endParaRPr lang="en-US" sz="3200" dirty="0"/>
          </a:p>
        </p:txBody>
      </p:sp>
      <p:sp>
        <p:nvSpPr>
          <p:cNvPr id="11" name="Text Box 13"/>
          <p:cNvSpPr txBox="1">
            <a:spLocks noChangeArrowheads="1"/>
          </p:cNvSpPr>
          <p:nvPr/>
        </p:nvSpPr>
        <p:spPr bwMode="auto">
          <a:xfrm>
            <a:off x="2519394" y="762000"/>
            <a:ext cx="21336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2400" b="1" dirty="0"/>
              <a:t>معامل الامتصاص</a:t>
            </a:r>
          </a:p>
          <a:p>
            <a:pPr algn="ctr">
              <a:spcBef>
                <a:spcPct val="50000"/>
              </a:spcBef>
            </a:pPr>
            <a:r>
              <a:rPr lang="ar-IQ" sz="2400" b="1" dirty="0"/>
              <a:t> </a:t>
            </a:r>
            <a:r>
              <a:rPr lang="el-GR" b="1" dirty="0"/>
              <a:t>ά</a:t>
            </a:r>
          </a:p>
        </p:txBody>
      </p:sp>
      <p:sp>
        <p:nvSpPr>
          <p:cNvPr id="12" name="Text Box 14"/>
          <p:cNvSpPr txBox="1">
            <a:spLocks noChangeArrowheads="1"/>
          </p:cNvSpPr>
          <p:nvPr/>
        </p:nvSpPr>
        <p:spPr bwMode="auto">
          <a:xfrm>
            <a:off x="538194" y="533400"/>
            <a:ext cx="2438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3200" b="1" dirty="0"/>
              <a:t>المساحة الامتصاصية</a:t>
            </a:r>
            <a:r>
              <a:rPr lang="en-US" sz="3200" b="1" dirty="0"/>
              <a:t>A </a:t>
            </a:r>
          </a:p>
        </p:txBody>
      </p:sp>
      <p:sp>
        <p:nvSpPr>
          <p:cNvPr id="13" name="Text Box 15"/>
          <p:cNvSpPr txBox="1">
            <a:spLocks noChangeArrowheads="1"/>
          </p:cNvSpPr>
          <p:nvPr/>
        </p:nvSpPr>
        <p:spPr bwMode="auto">
          <a:xfrm>
            <a:off x="71406" y="1857364"/>
            <a:ext cx="883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b="1" dirty="0"/>
              <a:t>                السقف                             </a:t>
            </a:r>
            <a:r>
              <a:rPr lang="en-US" b="1" dirty="0"/>
              <a:t>3000</a:t>
            </a:r>
            <a:r>
              <a:rPr lang="ar-IQ" b="1" dirty="0"/>
              <a:t>                 </a:t>
            </a:r>
            <a:r>
              <a:rPr lang="en-US" b="1" dirty="0"/>
              <a:t>0.02</a:t>
            </a:r>
            <a:r>
              <a:rPr lang="ar-IQ" b="1" dirty="0"/>
              <a:t>                           </a:t>
            </a:r>
            <a:r>
              <a:rPr lang="ar-IQ" b="1" dirty="0">
                <a:solidFill>
                  <a:srgbClr val="C00000"/>
                </a:solidFill>
              </a:rPr>
              <a:t>  </a:t>
            </a:r>
            <a:r>
              <a:rPr lang="en-US" b="1" dirty="0">
                <a:solidFill>
                  <a:srgbClr val="C00000"/>
                </a:solidFill>
              </a:rPr>
              <a:t>60 </a:t>
            </a:r>
          </a:p>
        </p:txBody>
      </p:sp>
      <p:sp>
        <p:nvSpPr>
          <p:cNvPr id="14" name="Text Box 16"/>
          <p:cNvSpPr txBox="1">
            <a:spLocks noChangeArrowheads="1"/>
          </p:cNvSpPr>
          <p:nvPr/>
        </p:nvSpPr>
        <p:spPr bwMode="auto">
          <a:xfrm>
            <a:off x="-32" y="2514600"/>
            <a:ext cx="883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b="1" dirty="0"/>
              <a:t>               الجدران                           </a:t>
            </a:r>
            <a:r>
              <a:rPr lang="en-US" b="1" dirty="0"/>
              <a:t>40000</a:t>
            </a:r>
            <a:r>
              <a:rPr lang="ar-IQ" b="1" dirty="0"/>
              <a:t>                 </a:t>
            </a:r>
            <a:r>
              <a:rPr lang="en-US" b="1" dirty="0"/>
              <a:t>0.06</a:t>
            </a:r>
            <a:r>
              <a:rPr lang="ar-IQ" b="1" dirty="0"/>
              <a:t>                             </a:t>
            </a:r>
            <a:r>
              <a:rPr lang="en-US" b="1" dirty="0">
                <a:solidFill>
                  <a:srgbClr val="C00000"/>
                </a:solidFill>
              </a:rPr>
              <a:t>240</a:t>
            </a:r>
            <a:r>
              <a:rPr lang="ar-IQ" b="1" dirty="0">
                <a:solidFill>
                  <a:srgbClr val="FFFF99"/>
                </a:solidFill>
              </a:rPr>
              <a:t> </a:t>
            </a:r>
            <a:endParaRPr lang="en-US" b="1" dirty="0">
              <a:solidFill>
                <a:srgbClr val="FFFF99"/>
              </a:solidFill>
            </a:endParaRPr>
          </a:p>
        </p:txBody>
      </p:sp>
      <p:sp>
        <p:nvSpPr>
          <p:cNvPr id="15" name="Text Box 17"/>
          <p:cNvSpPr txBox="1">
            <a:spLocks noChangeArrowheads="1"/>
          </p:cNvSpPr>
          <p:nvPr/>
        </p:nvSpPr>
        <p:spPr bwMode="auto">
          <a:xfrm>
            <a:off x="0" y="3143248"/>
            <a:ext cx="876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b="1" dirty="0"/>
              <a:t>             </a:t>
            </a:r>
            <a:r>
              <a:rPr lang="ar-IQ" b="1" dirty="0" err="1"/>
              <a:t>الارضية</a:t>
            </a:r>
            <a:r>
              <a:rPr lang="ar-IQ" b="1" dirty="0"/>
              <a:t>                             </a:t>
            </a:r>
            <a:r>
              <a:rPr lang="en-US" b="1" dirty="0"/>
              <a:t>1800</a:t>
            </a:r>
            <a:r>
              <a:rPr lang="ar-IQ" b="1" dirty="0"/>
              <a:t>                     </a:t>
            </a:r>
            <a:r>
              <a:rPr lang="en-US" b="1" dirty="0"/>
              <a:t>0.5</a:t>
            </a:r>
            <a:r>
              <a:rPr lang="ar-IQ" b="1" dirty="0"/>
              <a:t>                             </a:t>
            </a:r>
            <a:r>
              <a:rPr lang="ar-IQ" b="1" dirty="0">
                <a:solidFill>
                  <a:srgbClr val="C00000"/>
                </a:solidFill>
              </a:rPr>
              <a:t>900</a:t>
            </a:r>
            <a:r>
              <a:rPr lang="en-US" b="1" dirty="0">
                <a:solidFill>
                  <a:srgbClr val="FFFF99"/>
                </a:solidFill>
              </a:rPr>
              <a:t> </a:t>
            </a:r>
          </a:p>
        </p:txBody>
      </p:sp>
      <p:sp>
        <p:nvSpPr>
          <p:cNvPr id="16" name="Text Box 18"/>
          <p:cNvSpPr txBox="1">
            <a:spLocks noChangeArrowheads="1"/>
          </p:cNvSpPr>
          <p:nvPr/>
        </p:nvSpPr>
        <p:spPr bwMode="auto">
          <a:xfrm>
            <a:off x="-71406" y="3733800"/>
            <a:ext cx="800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/>
              <a:t>⅓</a:t>
            </a:r>
            <a:r>
              <a:rPr lang="ar-IQ" b="1" dirty="0"/>
              <a:t> الحضور                          </a:t>
            </a:r>
            <a:r>
              <a:rPr lang="en-US" b="1" dirty="0"/>
              <a:t>800</a:t>
            </a:r>
            <a:r>
              <a:rPr lang="ar-IQ" b="1" dirty="0"/>
              <a:t>                    </a:t>
            </a:r>
            <a:r>
              <a:rPr lang="en-US" b="1" dirty="0"/>
              <a:t>0.24</a:t>
            </a:r>
            <a:r>
              <a:rPr lang="ar-IQ" b="1" dirty="0"/>
              <a:t>                             </a:t>
            </a:r>
            <a:r>
              <a:rPr lang="ar-IQ" b="1" dirty="0">
                <a:solidFill>
                  <a:srgbClr val="C00000"/>
                </a:solidFill>
              </a:rPr>
              <a:t>192</a:t>
            </a:r>
            <a:r>
              <a:rPr lang="en-US" b="1" dirty="0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17" name="Text Box 19"/>
          <p:cNvSpPr txBox="1">
            <a:spLocks noChangeArrowheads="1"/>
          </p:cNvSpPr>
          <p:nvPr/>
        </p:nvSpPr>
        <p:spPr bwMode="auto">
          <a:xfrm>
            <a:off x="-71406" y="4343400"/>
            <a:ext cx="883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b="1" dirty="0"/>
              <a:t>             الكراسي                             </a:t>
            </a:r>
            <a:r>
              <a:rPr lang="en-US" b="1" dirty="0"/>
              <a:t>2400</a:t>
            </a:r>
            <a:r>
              <a:rPr lang="ar-IQ" b="1" dirty="0"/>
              <a:t>                   </a:t>
            </a:r>
            <a:r>
              <a:rPr lang="en-US" b="1" dirty="0"/>
              <a:t>0.18</a:t>
            </a:r>
            <a:r>
              <a:rPr lang="ar-IQ" b="1" dirty="0"/>
              <a:t>                             </a:t>
            </a:r>
            <a:r>
              <a:rPr lang="ar-IQ" b="1" dirty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432</a:t>
            </a:r>
            <a:r>
              <a:rPr lang="ar-IQ" b="1" dirty="0"/>
              <a:t> </a:t>
            </a:r>
            <a:endParaRPr lang="en-US" b="1" dirty="0"/>
          </a:p>
        </p:txBody>
      </p:sp>
      <p:sp>
        <p:nvSpPr>
          <p:cNvPr id="18" name="Text Box 20"/>
          <p:cNvSpPr txBox="1">
            <a:spLocks noChangeArrowheads="1"/>
          </p:cNvSpPr>
          <p:nvPr/>
        </p:nvSpPr>
        <p:spPr bwMode="auto">
          <a:xfrm>
            <a:off x="-71406" y="4953000"/>
            <a:ext cx="88392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b="1" dirty="0"/>
              <a:t>              الهواء                              </a:t>
            </a:r>
            <a:r>
              <a:rPr lang="en-US" b="1" dirty="0"/>
              <a:t>15625</a:t>
            </a:r>
            <a:r>
              <a:rPr lang="ar-IQ" b="1" dirty="0"/>
              <a:t>                 </a:t>
            </a:r>
            <a:r>
              <a:rPr lang="en-US" b="1" dirty="0"/>
              <a:t>0.17</a:t>
            </a:r>
            <a:r>
              <a:rPr lang="ar-IQ" b="1" dirty="0"/>
              <a:t>                          </a:t>
            </a:r>
            <a:r>
              <a:rPr lang="en-US" b="1" dirty="0">
                <a:solidFill>
                  <a:srgbClr val="C00000"/>
                </a:solidFill>
              </a:rPr>
              <a:t>2656.25</a:t>
            </a:r>
          </a:p>
        </p:txBody>
      </p:sp>
      <p:sp>
        <p:nvSpPr>
          <p:cNvPr id="19" name="Line 21"/>
          <p:cNvSpPr>
            <a:spLocks noChangeShapeType="1"/>
          </p:cNvSpPr>
          <p:nvPr/>
        </p:nvSpPr>
        <p:spPr bwMode="auto">
          <a:xfrm>
            <a:off x="423874" y="5486399"/>
            <a:ext cx="8077216" cy="45719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0" name="Text Box 24"/>
          <p:cNvSpPr txBox="1">
            <a:spLocks noChangeArrowheads="1"/>
          </p:cNvSpPr>
          <p:nvPr/>
        </p:nvSpPr>
        <p:spPr bwMode="auto">
          <a:xfrm>
            <a:off x="-147606" y="5638800"/>
            <a:ext cx="1828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b="1" dirty="0">
                <a:solidFill>
                  <a:srgbClr val="C00000"/>
                </a:solidFill>
              </a:rPr>
              <a:t>4480.25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7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4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5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8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2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3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8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9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9" grpId="0" animBg="1"/>
      <p:bldP spid="20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304800" y="304800"/>
            <a:ext cx="8305800" cy="1798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3200" b="1" dirty="0"/>
              <a:t>زمن الترديد الفعلي                              </a:t>
            </a:r>
            <a:r>
              <a:rPr lang="en-US" sz="3200" b="1" dirty="0"/>
              <a:t>T= O.16V/A                                     </a:t>
            </a:r>
          </a:p>
          <a:p>
            <a:pPr algn="l">
              <a:spcBef>
                <a:spcPct val="50000"/>
              </a:spcBef>
            </a:pPr>
            <a:endParaRPr lang="en-US" sz="3200" b="1" dirty="0"/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81000" y="1905000"/>
            <a:ext cx="42672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T= 0.56 sec.</a:t>
            </a:r>
          </a:p>
          <a:p>
            <a:pPr>
              <a:spcBef>
                <a:spcPct val="50000"/>
              </a:spcBef>
            </a:pPr>
            <a:endParaRPr lang="en-US" sz="3200" b="1"/>
          </a:p>
        </p:txBody>
      </p:sp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228600" y="2819400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3200" b="1"/>
              <a:t>زمن الترديد المثالي  </a:t>
            </a:r>
            <a:r>
              <a:rPr lang="en-US" sz="3200" b="1"/>
              <a:t> V + 0.1070      </a:t>
            </a:r>
            <a:r>
              <a:rPr lang="ar-IQ" sz="3200" b="1"/>
              <a:t>√</a:t>
            </a:r>
            <a:r>
              <a:rPr lang="en-US" sz="3200" b="1"/>
              <a:t>t= r(0.0118 </a:t>
            </a:r>
            <a:r>
              <a:rPr lang="en-US" sz="3200" b="1" baseline="30000"/>
              <a:t>3</a:t>
            </a:r>
            <a:endParaRPr lang="en-US" sz="3200" b="1"/>
          </a:p>
        </p:txBody>
      </p:sp>
      <p:sp>
        <p:nvSpPr>
          <p:cNvPr id="7" name="Text Box 12"/>
          <p:cNvSpPr txBox="1">
            <a:spLocks noChangeArrowheads="1"/>
          </p:cNvSpPr>
          <p:nvPr/>
        </p:nvSpPr>
        <p:spPr bwMode="auto">
          <a:xfrm>
            <a:off x="381000" y="3840163"/>
            <a:ext cx="8305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15625 + 0.1070 ) = </a:t>
            </a:r>
            <a:r>
              <a:rPr lang="ar-IQ" sz="3200" b="1"/>
              <a:t>√</a:t>
            </a:r>
            <a:r>
              <a:rPr lang="en-US" sz="3200" b="1"/>
              <a:t>t=4(0.0118 </a:t>
            </a:r>
            <a:r>
              <a:rPr lang="en-US" sz="3200" b="1" baseline="30000"/>
              <a:t>3</a:t>
            </a:r>
            <a:endParaRPr lang="en-US" sz="3200" b="1"/>
          </a:p>
        </p:txBody>
      </p:sp>
      <p:sp>
        <p:nvSpPr>
          <p:cNvPr id="8" name="Text Box 14"/>
          <p:cNvSpPr txBox="1">
            <a:spLocks noChangeArrowheads="1"/>
          </p:cNvSpPr>
          <p:nvPr/>
        </p:nvSpPr>
        <p:spPr bwMode="auto">
          <a:xfrm>
            <a:off x="609600" y="4495800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t= 4 (0.0118*25 + 0.1070)= 1.61 sec.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990600" y="666752"/>
            <a:ext cx="7315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/>
              <a:t>T= 0.16V/A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990600" y="1276352"/>
            <a:ext cx="7543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1.61= 0.16*15625/44880 +a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38200" y="1885952"/>
            <a:ext cx="7772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a1.61+ ( 4480* 1.61 ) = 2500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838200" y="2647952"/>
            <a:ext cx="7848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a = ( 2500 – 7212.8 )/ 1.61 = -2927.21 sabin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4876800" y="277834"/>
            <a:ext cx="4114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3200" b="1" dirty="0"/>
              <a:t>مثال:</a:t>
            </a:r>
            <a:endParaRPr lang="en-US" sz="3200" b="1" dirty="0"/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33400" y="1177946"/>
            <a:ext cx="82296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3200" b="1" dirty="0"/>
              <a:t>قاعة بحجم </a:t>
            </a:r>
            <a:r>
              <a:rPr lang="ar-IQ" sz="3200" b="1" baseline="30000" dirty="0"/>
              <a:t>3</a:t>
            </a:r>
            <a:r>
              <a:rPr lang="ar-IQ" sz="3200" b="1" dirty="0"/>
              <a:t> </a:t>
            </a:r>
            <a:r>
              <a:rPr lang="en-US" sz="3200" b="1" dirty="0"/>
              <a:t>m</a:t>
            </a:r>
            <a:r>
              <a:rPr lang="ar-IQ" sz="3200" b="1" dirty="0"/>
              <a:t> 1300</a:t>
            </a:r>
            <a:r>
              <a:rPr lang="en-US" sz="3200" b="1" dirty="0"/>
              <a:t> </a:t>
            </a:r>
            <a:r>
              <a:rPr lang="ar-IQ" sz="3200" b="1" dirty="0"/>
              <a:t> و زمن الترديد فيها </a:t>
            </a:r>
            <a:r>
              <a:rPr lang="ar-IQ" sz="3200" b="1" dirty="0" err="1"/>
              <a:t>و</a:t>
            </a:r>
            <a:r>
              <a:rPr lang="ar-IQ" sz="3200" b="1" dirty="0"/>
              <a:t> هي فارغة </a:t>
            </a:r>
            <a:r>
              <a:rPr lang="en-US" sz="3200" b="1" dirty="0"/>
              <a:t>sec</a:t>
            </a:r>
            <a:r>
              <a:rPr lang="ar-IQ" sz="3200" b="1" dirty="0"/>
              <a:t> </a:t>
            </a:r>
            <a:r>
              <a:rPr lang="en-US" sz="3200" b="1" dirty="0"/>
              <a:t>18,5</a:t>
            </a:r>
            <a:r>
              <a:rPr lang="ar-IQ" sz="3200" b="1" dirty="0"/>
              <a:t> و </a:t>
            </a:r>
            <a:r>
              <a:rPr lang="ar-IQ" sz="3200" b="1"/>
              <a:t>قيمته </a:t>
            </a:r>
            <a:r>
              <a:rPr lang="ar-IQ" sz="3200" b="1" smtClean="0"/>
              <a:t>وفيها </a:t>
            </a:r>
            <a:r>
              <a:rPr lang="en-US" sz="3200" b="1" smtClean="0"/>
              <a:t> </a:t>
            </a:r>
            <a:r>
              <a:rPr lang="en-US" sz="3200" b="1"/>
              <a:t>m</a:t>
            </a:r>
            <a:r>
              <a:rPr lang="ar-IQ" sz="3200" b="1" dirty="0"/>
              <a:t> </a:t>
            </a:r>
            <a:r>
              <a:rPr lang="en-US" sz="3200" b="1" dirty="0"/>
              <a:t>30</a:t>
            </a:r>
            <a:r>
              <a:rPr lang="ar-IQ" sz="3200" b="1" dirty="0"/>
              <a:t> من مادة ماصة </a:t>
            </a:r>
            <a:r>
              <a:rPr lang="en-US" sz="3200" b="1" dirty="0"/>
              <a:t>sec</a:t>
            </a:r>
            <a:r>
              <a:rPr lang="ar-IQ" sz="3200" b="1" dirty="0"/>
              <a:t> </a:t>
            </a:r>
            <a:r>
              <a:rPr lang="en-US" sz="3200" b="1" dirty="0"/>
              <a:t>9.5</a:t>
            </a:r>
            <a:r>
              <a:rPr lang="ar-IQ" sz="3200" b="1" dirty="0"/>
              <a:t> احسب معمل امتصاص هذه المادة.</a:t>
            </a: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457200" y="2778146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T= 0.16V/A</a:t>
            </a: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57200" y="3235346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18.5 = 0.16*1300 /A</a:t>
            </a: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533400" y="4225946"/>
            <a:ext cx="8305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A= 11.24 Sabin</a:t>
            </a:r>
          </a:p>
        </p:txBody>
      </p:sp>
      <p:sp>
        <p:nvSpPr>
          <p:cNvPr id="9" name="Text Box 10"/>
          <p:cNvSpPr txBox="1">
            <a:spLocks noChangeArrowheads="1"/>
          </p:cNvSpPr>
          <p:nvPr/>
        </p:nvSpPr>
        <p:spPr bwMode="auto">
          <a:xfrm>
            <a:off x="457200" y="4926034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2400" b="1"/>
              <a:t>و فيها </a:t>
            </a:r>
            <a:r>
              <a:rPr lang="en-US" sz="2400" b="1"/>
              <a:t>30</a:t>
            </a:r>
            <a:r>
              <a:rPr lang="ar-IQ" sz="2400" b="1"/>
              <a:t> متر من مادة ماصة </a:t>
            </a:r>
            <a:endParaRPr lang="en-US" sz="2400" b="1"/>
          </a:p>
        </p:txBody>
      </p:sp>
      <p:sp>
        <p:nvSpPr>
          <p:cNvPr id="10" name="Text Box 11"/>
          <p:cNvSpPr txBox="1">
            <a:spLocks noChangeArrowheads="1"/>
          </p:cNvSpPr>
          <p:nvPr/>
        </p:nvSpPr>
        <p:spPr bwMode="auto">
          <a:xfrm>
            <a:off x="304800" y="5307034"/>
            <a:ext cx="8382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/>
              <a:t>9.5 = 0.16*1300 / ( 11.24 *</a:t>
            </a:r>
            <a:r>
              <a:rPr lang="el-GR" sz="3200" b="1"/>
              <a:t>ά</a:t>
            </a:r>
            <a:r>
              <a:rPr lang="en-US" sz="3200" b="1"/>
              <a:t> ) +( 30 * </a:t>
            </a:r>
            <a:r>
              <a:rPr lang="el-GR" sz="3200" b="1"/>
              <a:t>ά</a:t>
            </a:r>
            <a:r>
              <a:rPr lang="en-US" sz="3200" b="1"/>
              <a:t> )</a:t>
            </a:r>
            <a:endParaRPr lang="el-GR" sz="3200" b="1"/>
          </a:p>
        </p:txBody>
      </p:sp>
      <p:sp>
        <p:nvSpPr>
          <p:cNvPr id="11" name="Text Box 12"/>
          <p:cNvSpPr txBox="1">
            <a:spLocks noChangeArrowheads="1"/>
          </p:cNvSpPr>
          <p:nvPr/>
        </p:nvSpPr>
        <p:spPr bwMode="auto">
          <a:xfrm>
            <a:off x="304800" y="5992834"/>
            <a:ext cx="4191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r>
              <a:rPr lang="el-GR" sz="3200" b="1"/>
              <a:t>ά</a:t>
            </a:r>
            <a:r>
              <a:rPr lang="en-US" sz="3200" b="1"/>
              <a:t> = 0.53</a:t>
            </a:r>
            <a:endParaRPr lang="el-GR" sz="3200" b="1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5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5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5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6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6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6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6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7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500042"/>
            <a:ext cx="7772400" cy="1470025"/>
          </a:xfrm>
        </p:spPr>
        <p:txBody>
          <a:bodyPr/>
          <a:lstStyle/>
          <a:p>
            <a:r>
              <a:rPr lang="ar-IQ" dirty="0" smtClean="0"/>
              <a:t>حساب زمن الترديد: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85844" y="2071678"/>
            <a:ext cx="7615246" cy="4143404"/>
          </a:xfrm>
        </p:spPr>
        <p:txBody>
          <a:bodyPr>
            <a:normAutofit/>
          </a:bodyPr>
          <a:lstStyle/>
          <a:p>
            <a:pPr algn="r"/>
            <a:endParaRPr lang="ar-IQ" dirty="0" smtClean="0">
              <a:solidFill>
                <a:schemeClr val="tx1"/>
              </a:solidFill>
            </a:endParaRPr>
          </a:p>
          <a:p>
            <a:pPr algn="l"/>
            <a:r>
              <a:rPr lang="en-US" b="1" dirty="0" smtClean="0">
                <a:solidFill>
                  <a:schemeClr val="tx1"/>
                </a:solidFill>
              </a:rPr>
              <a:t>RT = r (0.0118³√v + 0.1070)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</a:p>
          <a:p>
            <a:pPr algn="r"/>
            <a:r>
              <a:rPr lang="ar-IQ" b="1" dirty="0" smtClean="0">
                <a:solidFill>
                  <a:schemeClr val="tx1"/>
                </a:solidFill>
              </a:rPr>
              <a:t>حيث </a:t>
            </a:r>
            <a:r>
              <a:rPr lang="en-US" b="1" dirty="0" smtClean="0">
                <a:solidFill>
                  <a:schemeClr val="tx1"/>
                </a:solidFill>
              </a:rPr>
              <a:t>r</a:t>
            </a:r>
            <a:r>
              <a:rPr lang="ar-IQ" b="1" dirty="0" smtClean="0">
                <a:solidFill>
                  <a:schemeClr val="tx1"/>
                </a:solidFill>
              </a:rPr>
              <a:t>  = </a:t>
            </a:r>
          </a:p>
          <a:p>
            <a:pPr algn="r"/>
            <a:r>
              <a:rPr lang="ar-IQ" b="1" dirty="0" smtClean="0">
                <a:solidFill>
                  <a:schemeClr val="tx1"/>
                </a:solidFill>
              </a:rPr>
              <a:t>             4 : للقاعات الكلامية متوازية المستطيلات.</a:t>
            </a:r>
          </a:p>
          <a:p>
            <a:pPr algn="r"/>
            <a:r>
              <a:rPr lang="ar-IQ" b="1" dirty="0" smtClean="0">
                <a:solidFill>
                  <a:schemeClr val="tx1"/>
                </a:solidFill>
              </a:rPr>
              <a:t>             5 :للقاعات الموسيقية.		</a:t>
            </a:r>
          </a:p>
          <a:p>
            <a:pPr algn="r"/>
            <a:r>
              <a:rPr lang="ar-IQ" b="1" dirty="0" smtClean="0">
                <a:solidFill>
                  <a:schemeClr val="tx1"/>
                </a:solidFill>
              </a:rPr>
              <a:t>             6 : للأبنية الدينية.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القاعات المروحية: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1600201"/>
            <a:ext cx="8258204" cy="1328734"/>
          </a:xfrm>
        </p:spPr>
        <p:txBody>
          <a:bodyPr/>
          <a:lstStyle/>
          <a:p>
            <a:pPr algn="l">
              <a:buNone/>
            </a:pPr>
            <a:r>
              <a:rPr lang="en-US" b="1" dirty="0" smtClean="0"/>
              <a:t>T = 0.41 Log (v)</a:t>
            </a:r>
            <a:endParaRPr lang="en-US" b="1" dirty="0"/>
          </a:p>
        </p:txBody>
      </p:sp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609599" y="3733800"/>
            <a:ext cx="45719" cy="909646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 flipV="1">
            <a:off x="609600" y="2438400"/>
            <a:ext cx="2819400" cy="129540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" name="Line 9"/>
          <p:cNvSpPr>
            <a:spLocks noChangeShapeType="1"/>
          </p:cNvSpPr>
          <p:nvPr/>
        </p:nvSpPr>
        <p:spPr bwMode="auto">
          <a:xfrm>
            <a:off x="642910" y="4643446"/>
            <a:ext cx="3071834" cy="857256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7" name="Line 10"/>
          <p:cNvSpPr>
            <a:spLocks noChangeShapeType="1"/>
          </p:cNvSpPr>
          <p:nvPr/>
        </p:nvSpPr>
        <p:spPr bwMode="auto">
          <a:xfrm>
            <a:off x="3428992" y="2428868"/>
            <a:ext cx="285752" cy="3071834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71480"/>
            <a:ext cx="8329642" cy="5554683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ar-IQ" b="1" u="sng" dirty="0" smtClean="0"/>
              <a:t>النسبة </a:t>
            </a:r>
            <a:r>
              <a:rPr lang="ar-IQ" b="1" u="sng" dirty="0" err="1" smtClean="0"/>
              <a:t>الحجمية</a:t>
            </a:r>
            <a:r>
              <a:rPr lang="ar-IQ" b="1" u="sng" dirty="0" smtClean="0"/>
              <a:t> لكل شخص: 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ar-IQ" b="1" dirty="0" smtClean="0"/>
              <a:t> القاعات الموسيقية: </a:t>
            </a:r>
            <a:r>
              <a:rPr lang="ar-IQ" b="1" baseline="30000" dirty="0" smtClean="0"/>
              <a:t>3</a:t>
            </a:r>
            <a:r>
              <a:rPr lang="en-US" b="1" dirty="0" smtClean="0"/>
              <a:t> m</a:t>
            </a:r>
            <a:r>
              <a:rPr lang="ar-IQ" b="1" dirty="0" smtClean="0"/>
              <a:t> 6.5 </a:t>
            </a:r>
            <a:r>
              <a:rPr lang="en-US" b="1" dirty="0" smtClean="0"/>
              <a:t>←</a:t>
            </a:r>
            <a:r>
              <a:rPr lang="ar-IQ" b="1" dirty="0" smtClean="0"/>
              <a:t> 9.5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ar-IQ" b="1" dirty="0" smtClean="0"/>
              <a:t> القاعات الكلامية : </a:t>
            </a:r>
            <a:r>
              <a:rPr lang="ar-IQ" b="1" baseline="30000" dirty="0" smtClean="0"/>
              <a:t>3</a:t>
            </a:r>
            <a:r>
              <a:rPr lang="en-US" b="1" dirty="0" smtClean="0"/>
              <a:t>  m</a:t>
            </a:r>
            <a:r>
              <a:rPr lang="ar-IQ" b="1" dirty="0" smtClean="0"/>
              <a:t>2.5 </a:t>
            </a:r>
            <a:r>
              <a:rPr lang="en-US" b="1" dirty="0" smtClean="0"/>
              <a:t>←</a:t>
            </a:r>
            <a:r>
              <a:rPr lang="ar-IQ" b="1" dirty="0" smtClean="0"/>
              <a:t> 4.5  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ar-IQ" b="1" dirty="0" smtClean="0"/>
              <a:t>لاستخراج حجم القاعة = النسبة </a:t>
            </a:r>
            <a:r>
              <a:rPr lang="ar-IQ" b="1" dirty="0" err="1" smtClean="0"/>
              <a:t>الحجمية</a:t>
            </a:r>
            <a:r>
              <a:rPr lang="ar-IQ" b="1" dirty="0" smtClean="0"/>
              <a:t> * عدد الحضور </a:t>
            </a:r>
          </a:p>
          <a:p>
            <a:pPr>
              <a:lnSpc>
                <a:spcPct val="90000"/>
              </a:lnSpc>
              <a:buFontTx/>
              <a:buChar char="•"/>
            </a:pPr>
            <a:r>
              <a:rPr lang="ar-IQ" b="1" dirty="0" smtClean="0"/>
              <a:t>نأخذ تردد 1000 للسهولة الحسابية </a:t>
            </a:r>
          </a:p>
          <a:p>
            <a:pPr>
              <a:lnSpc>
                <a:spcPct val="90000"/>
              </a:lnSpc>
              <a:buFontTx/>
              <a:buChar char="•"/>
            </a:pPr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357166"/>
            <a:ext cx="8329642" cy="5768997"/>
          </a:xfrm>
        </p:spPr>
        <p:txBody>
          <a:bodyPr>
            <a:normAutofit lnSpcReduction="10000"/>
          </a:bodyPr>
          <a:lstStyle/>
          <a:p>
            <a:pPr marL="609600" indent="-609600">
              <a:buFontTx/>
              <a:buNone/>
            </a:pPr>
            <a:r>
              <a:rPr lang="ar-IQ" b="1" dirty="0" smtClean="0"/>
              <a:t>مثال: </a:t>
            </a:r>
          </a:p>
          <a:p>
            <a:pPr marL="609600" indent="-609600">
              <a:buFontTx/>
              <a:buNone/>
            </a:pPr>
            <a:r>
              <a:rPr lang="ar-IQ" b="1" dirty="0" smtClean="0"/>
              <a:t>صف دراسي </a:t>
            </a:r>
            <a:r>
              <a:rPr lang="ar-IQ" b="1" dirty="0" err="1" smtClean="0"/>
              <a:t>بابعاد</a:t>
            </a:r>
            <a:r>
              <a:rPr lang="en-US" b="1" dirty="0" smtClean="0"/>
              <a:t>)m </a:t>
            </a:r>
            <a:r>
              <a:rPr lang="ar-IQ" b="1" dirty="0" smtClean="0"/>
              <a:t> 4.5 * 10 * 18 و تبلغ قيمة معامل الامتصاص عند تردد </a:t>
            </a:r>
            <a:r>
              <a:rPr lang="en-US" b="1" dirty="0" smtClean="0"/>
              <a:t>HZ</a:t>
            </a:r>
            <a:r>
              <a:rPr lang="ar-IQ" b="1" dirty="0" smtClean="0"/>
              <a:t> 500 للجدران 0.3 </a:t>
            </a:r>
            <a:r>
              <a:rPr lang="ar-IQ" b="1" dirty="0" err="1" smtClean="0"/>
              <a:t>و</a:t>
            </a:r>
            <a:r>
              <a:rPr lang="ar-IQ" b="1" dirty="0" smtClean="0"/>
              <a:t> للسقف 0.05 </a:t>
            </a:r>
            <a:r>
              <a:rPr lang="ar-IQ" b="1" dirty="0" err="1" smtClean="0"/>
              <a:t>و</a:t>
            </a:r>
            <a:r>
              <a:rPr lang="ar-IQ" b="1" dirty="0" smtClean="0"/>
              <a:t> </a:t>
            </a:r>
            <a:r>
              <a:rPr lang="ar-IQ" b="1" dirty="0" err="1" smtClean="0"/>
              <a:t>للارضية</a:t>
            </a:r>
            <a:r>
              <a:rPr lang="ar-IQ" b="1" dirty="0" smtClean="0"/>
              <a:t> 0.1 </a:t>
            </a:r>
          </a:p>
          <a:p>
            <a:pPr marL="609600" indent="-609600">
              <a:buFontTx/>
              <a:buNone/>
            </a:pPr>
            <a:endParaRPr lang="ar-IQ" b="1" dirty="0" smtClean="0"/>
          </a:p>
          <a:p>
            <a:pPr marL="609600" indent="-609600">
              <a:buFontTx/>
              <a:buNone/>
            </a:pPr>
            <a:r>
              <a:rPr lang="ar-IQ" b="1" dirty="0" smtClean="0">
                <a:solidFill>
                  <a:srgbClr val="FF0066"/>
                </a:solidFill>
              </a:rPr>
              <a:t>   ملاحظة: الصف غير مشغول</a:t>
            </a:r>
            <a:r>
              <a:rPr lang="ar-IQ" b="1" dirty="0" smtClean="0"/>
              <a:t> </a:t>
            </a:r>
          </a:p>
          <a:p>
            <a:pPr marL="609600" indent="-609600">
              <a:buFontTx/>
              <a:buNone/>
            </a:pPr>
            <a:endParaRPr lang="ar-IQ" b="1" dirty="0" smtClean="0"/>
          </a:p>
          <a:p>
            <a:pPr marL="609600" indent="-609600">
              <a:buFontTx/>
              <a:buAutoNum type="arabic1Minus"/>
            </a:pPr>
            <a:r>
              <a:rPr lang="ar-IQ" b="1" dirty="0" smtClean="0"/>
              <a:t>أحسب زمن ترديد الصوت في هذا الفضاء بدون معالجات صوتية.</a:t>
            </a:r>
          </a:p>
          <a:p>
            <a:pPr marL="609600" indent="-609600">
              <a:buFontTx/>
              <a:buAutoNum type="arabic1Minus"/>
            </a:pPr>
            <a:r>
              <a:rPr lang="ar-IQ" b="1" dirty="0" smtClean="0"/>
              <a:t> أحسب زمن ترديد الصوت عند تغطية 50 % من السقف بمادة معامل امتصاصها 0.85 عند نفس التردد.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ar-IQ" b="1" dirty="0" smtClean="0"/>
              <a:t>الحل: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ar-IQ" b="1" dirty="0" smtClean="0"/>
              <a:t>الحجم: </a:t>
            </a:r>
          </a:p>
          <a:p>
            <a:pPr algn="l">
              <a:lnSpc>
                <a:spcPct val="90000"/>
              </a:lnSpc>
              <a:buFontTx/>
              <a:buNone/>
            </a:pPr>
            <a:r>
              <a:rPr lang="en-US" b="1" dirty="0" smtClean="0"/>
              <a:t>V= 4.5 *10 *18= 810m³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9" presetID="56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7486616" y="877907"/>
            <a:ext cx="1371600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1600" b="1"/>
              <a:t>الفقرة </a:t>
            </a:r>
          </a:p>
          <a:p>
            <a:pPr>
              <a:spcBef>
                <a:spcPct val="50000"/>
              </a:spcBef>
            </a:pPr>
            <a:r>
              <a:rPr lang="ar-IQ" b="1"/>
              <a:t>السقف </a:t>
            </a:r>
          </a:p>
          <a:p>
            <a:pPr>
              <a:spcBef>
                <a:spcPct val="50000"/>
              </a:spcBef>
            </a:pPr>
            <a:r>
              <a:rPr lang="ar-IQ" b="1"/>
              <a:t>الجدران</a:t>
            </a:r>
          </a:p>
          <a:p>
            <a:pPr>
              <a:spcBef>
                <a:spcPct val="50000"/>
              </a:spcBef>
            </a:pPr>
            <a:endParaRPr lang="ar-IQ" b="1"/>
          </a:p>
          <a:p>
            <a:pPr>
              <a:spcBef>
                <a:spcPct val="50000"/>
              </a:spcBef>
            </a:pPr>
            <a:r>
              <a:rPr lang="ar-IQ" b="1"/>
              <a:t> الارضية </a:t>
            </a:r>
            <a:endParaRPr lang="en-US" b="1"/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5124416" y="1001732"/>
            <a:ext cx="20574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/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4210016" y="874726"/>
            <a:ext cx="3276600" cy="448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1600" b="1" dirty="0"/>
              <a:t>المساحة </a:t>
            </a:r>
          </a:p>
          <a:p>
            <a:pPr>
              <a:spcBef>
                <a:spcPct val="50000"/>
              </a:spcBef>
            </a:pPr>
            <a:r>
              <a:rPr lang="ar-IQ" b="1" dirty="0"/>
              <a:t>10 * 18 = 180 </a:t>
            </a:r>
          </a:p>
          <a:p>
            <a:pPr>
              <a:spcBef>
                <a:spcPct val="50000"/>
              </a:spcBef>
            </a:pPr>
            <a:r>
              <a:rPr lang="ar-IQ" b="1" dirty="0"/>
              <a:t>18 * 4.5 * 2 = 162 </a:t>
            </a:r>
          </a:p>
          <a:p>
            <a:pPr>
              <a:spcBef>
                <a:spcPct val="50000"/>
              </a:spcBef>
            </a:pPr>
            <a:r>
              <a:rPr lang="ar-IQ" b="1" dirty="0"/>
              <a:t>10* 4.5 * 2 = 90 </a:t>
            </a:r>
          </a:p>
          <a:p>
            <a:pPr>
              <a:spcBef>
                <a:spcPct val="50000"/>
              </a:spcBef>
            </a:pPr>
            <a:r>
              <a:rPr lang="ar-IQ" b="1" dirty="0"/>
              <a:t>10 * 18 = 180 </a:t>
            </a:r>
          </a:p>
          <a:p>
            <a:pPr>
              <a:spcBef>
                <a:spcPct val="50000"/>
              </a:spcBef>
            </a:pPr>
            <a:endParaRPr lang="en-US" b="1" dirty="0"/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2457416" y="826171"/>
            <a:ext cx="19812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1600" b="1" dirty="0"/>
              <a:t>معامل الامتصاص</a:t>
            </a:r>
            <a:r>
              <a:rPr lang="ar-IQ" b="1" dirty="0"/>
              <a:t> </a:t>
            </a:r>
          </a:p>
          <a:p>
            <a:pPr>
              <a:spcBef>
                <a:spcPct val="50000"/>
              </a:spcBef>
            </a:pPr>
            <a:r>
              <a:rPr lang="ar-IQ" b="1" dirty="0"/>
              <a:t>0.05 </a:t>
            </a:r>
            <a:endParaRPr lang="en-US" b="1" dirty="0" smtClean="0"/>
          </a:p>
          <a:p>
            <a:pPr>
              <a:spcBef>
                <a:spcPct val="50000"/>
              </a:spcBef>
            </a:pPr>
            <a:endParaRPr lang="ar-IQ" b="1" dirty="0"/>
          </a:p>
          <a:p>
            <a:pPr>
              <a:spcBef>
                <a:spcPct val="50000"/>
              </a:spcBef>
            </a:pPr>
            <a:r>
              <a:rPr lang="ar-IQ" b="1" dirty="0"/>
              <a:t>0.3 </a:t>
            </a:r>
          </a:p>
          <a:p>
            <a:pPr>
              <a:spcBef>
                <a:spcPct val="50000"/>
              </a:spcBef>
            </a:pPr>
            <a:r>
              <a:rPr lang="ar-IQ" b="1" dirty="0" smtClean="0"/>
              <a:t>0.1</a:t>
            </a:r>
            <a:endParaRPr lang="en-US" b="1" dirty="0"/>
          </a:p>
        </p:txBody>
      </p:sp>
      <p:sp>
        <p:nvSpPr>
          <p:cNvPr id="8" name="Text Box 9"/>
          <p:cNvSpPr txBox="1">
            <a:spLocks noChangeArrowheads="1"/>
          </p:cNvSpPr>
          <p:nvPr/>
        </p:nvSpPr>
        <p:spPr bwMode="auto">
          <a:xfrm>
            <a:off x="171416" y="760422"/>
            <a:ext cx="2057400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 sz="1800" dirty="0"/>
              <a:t>مساحة الوحدات الماصة</a:t>
            </a:r>
          </a:p>
          <a:p>
            <a:pPr>
              <a:spcBef>
                <a:spcPct val="50000"/>
              </a:spcBef>
            </a:pPr>
            <a:r>
              <a:rPr lang="ar-IQ" dirty="0">
                <a:solidFill>
                  <a:srgbClr val="FF0066"/>
                </a:solidFill>
              </a:rPr>
              <a:t>9</a:t>
            </a:r>
            <a:r>
              <a:rPr lang="ar-IQ" dirty="0"/>
              <a:t> </a:t>
            </a:r>
            <a:endParaRPr lang="en-US" dirty="0" smtClean="0"/>
          </a:p>
          <a:p>
            <a:pPr>
              <a:spcBef>
                <a:spcPct val="50000"/>
              </a:spcBef>
            </a:pPr>
            <a:r>
              <a:rPr lang="ar-IQ" dirty="0" smtClean="0">
                <a:solidFill>
                  <a:srgbClr val="FF0066"/>
                </a:solidFill>
              </a:rPr>
              <a:t>48.6 </a:t>
            </a:r>
            <a:endParaRPr lang="ar-IQ" dirty="0">
              <a:solidFill>
                <a:srgbClr val="FF0066"/>
              </a:solidFill>
            </a:endParaRPr>
          </a:p>
          <a:p>
            <a:pPr>
              <a:spcBef>
                <a:spcPct val="50000"/>
              </a:spcBef>
            </a:pPr>
            <a:r>
              <a:rPr lang="ar-IQ" dirty="0" smtClean="0">
                <a:solidFill>
                  <a:srgbClr val="FF0066"/>
                </a:solidFill>
              </a:rPr>
              <a:t>27</a:t>
            </a:r>
            <a:endParaRPr lang="ar-IQ" dirty="0">
              <a:solidFill>
                <a:srgbClr val="FF0066"/>
              </a:solidFill>
            </a:endParaRPr>
          </a:p>
          <a:p>
            <a:pPr>
              <a:spcBef>
                <a:spcPct val="50000"/>
              </a:spcBef>
            </a:pPr>
            <a:r>
              <a:rPr lang="ar-IQ" dirty="0">
                <a:solidFill>
                  <a:srgbClr val="FF0066"/>
                </a:solidFill>
              </a:rPr>
              <a:t>18</a:t>
            </a:r>
            <a:r>
              <a:rPr lang="ar-IQ" dirty="0"/>
              <a:t> </a:t>
            </a:r>
            <a:endParaRPr lang="en-US" dirty="0"/>
          </a:p>
        </p:txBody>
      </p:sp>
      <p:sp>
        <p:nvSpPr>
          <p:cNvPr id="9" name="Line 13"/>
          <p:cNvSpPr>
            <a:spLocks noChangeShapeType="1"/>
          </p:cNvSpPr>
          <p:nvPr/>
        </p:nvSpPr>
        <p:spPr bwMode="auto">
          <a:xfrm>
            <a:off x="2609816" y="454044"/>
            <a:ext cx="0" cy="495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Line 14"/>
          <p:cNvSpPr>
            <a:spLocks noChangeShapeType="1"/>
          </p:cNvSpPr>
          <p:nvPr/>
        </p:nvSpPr>
        <p:spPr bwMode="auto">
          <a:xfrm flipH="1">
            <a:off x="-133384" y="113984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" name="Line 15"/>
          <p:cNvSpPr>
            <a:spLocks noChangeShapeType="1"/>
          </p:cNvSpPr>
          <p:nvPr/>
        </p:nvSpPr>
        <p:spPr bwMode="auto">
          <a:xfrm flipH="1">
            <a:off x="-133384" y="5407044"/>
            <a:ext cx="9144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2" name="Text Box 16"/>
          <p:cNvSpPr txBox="1">
            <a:spLocks noChangeArrowheads="1"/>
          </p:cNvSpPr>
          <p:nvPr/>
        </p:nvSpPr>
        <p:spPr bwMode="auto">
          <a:xfrm>
            <a:off x="-285784" y="5635644"/>
            <a:ext cx="35814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ar-IQ">
                <a:solidFill>
                  <a:srgbClr val="FF0066"/>
                </a:solidFill>
              </a:rPr>
              <a:t>102.6 سابين متري</a:t>
            </a:r>
            <a:r>
              <a:rPr lang="ar-IQ"/>
              <a:t> 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8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8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9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9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9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0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0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0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3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39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0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1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4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4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4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5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5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7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7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8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8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9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9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9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2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7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7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2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7" presetID="25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7" fill="hold">
                      <p:stCondLst>
                        <p:cond delay="indefinite"/>
                      </p:stCondLst>
                      <p:childTnLst>
                        <p:par>
                          <p:cTn id="238" fill="hold">
                            <p:stCondLst>
                              <p:cond delay="0"/>
                            </p:stCondLst>
                            <p:childTnLst>
                              <p:par>
                                <p:cTn id="239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41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2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4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44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>
              <a:buFontTx/>
              <a:buNone/>
            </a:pPr>
            <a:r>
              <a:rPr lang="en-US" b="1" dirty="0" smtClean="0"/>
              <a:t>T = 0.16V/A </a:t>
            </a:r>
          </a:p>
          <a:p>
            <a:pPr algn="l">
              <a:buFontTx/>
              <a:buNone/>
            </a:pPr>
            <a:endParaRPr lang="en-US" b="1" dirty="0" smtClean="0"/>
          </a:p>
          <a:p>
            <a:pPr algn="l">
              <a:buFontTx/>
              <a:buNone/>
            </a:pPr>
            <a:r>
              <a:rPr lang="en-US" b="1" dirty="0" smtClean="0"/>
              <a:t>T = 0.16*810/102.6</a:t>
            </a:r>
          </a:p>
          <a:p>
            <a:pPr algn="l">
              <a:buFontTx/>
              <a:buNone/>
            </a:pPr>
            <a:endParaRPr lang="en-US" b="1" dirty="0" smtClean="0"/>
          </a:p>
          <a:p>
            <a:pPr algn="l">
              <a:buFontTx/>
              <a:buNone/>
            </a:pPr>
            <a:r>
              <a:rPr lang="en-US" b="1" dirty="0" smtClean="0"/>
              <a:t>T = 1.26 sec.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5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6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7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6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1165</Words>
  <PresentationFormat>On-screen Show (4:3)</PresentationFormat>
  <Paragraphs>445</Paragraphs>
  <Slides>25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سمة Office</vt:lpstr>
      <vt:lpstr>Slide 1</vt:lpstr>
      <vt:lpstr>Slide 2</vt:lpstr>
      <vt:lpstr>حساب زمن الترديد:</vt:lpstr>
      <vt:lpstr>القاعات المروحية: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مثال:</vt:lpstr>
      <vt:lpstr>Slide 14</vt:lpstr>
      <vt:lpstr>Slide 15</vt:lpstr>
      <vt:lpstr>Slide 16</vt:lpstr>
      <vt:lpstr>مثال:</vt:lpstr>
      <vt:lpstr>Slide 18</vt:lpstr>
      <vt:lpstr>Slide 19</vt:lpstr>
      <vt:lpstr>Slide 20</vt:lpstr>
      <vt:lpstr>مثال: </vt:lpstr>
      <vt:lpstr>Slide 22</vt:lpstr>
      <vt:lpstr>Slide 23</vt:lpstr>
      <vt:lpstr>Slide 24</vt:lpstr>
      <vt:lpstr>Slide 25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حساب زمن الترديد:</dc:title>
  <dc:creator>intel</dc:creator>
  <cp:lastModifiedBy>intel</cp:lastModifiedBy>
  <cp:revision>50</cp:revision>
  <dcterms:created xsi:type="dcterms:W3CDTF">2009-03-20T13:57:45Z</dcterms:created>
  <dcterms:modified xsi:type="dcterms:W3CDTF">2009-04-14T05:17:52Z</dcterms:modified>
</cp:coreProperties>
</file>